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79" r:id="rId3"/>
  </p:sldMasterIdLst>
  <p:notesMasterIdLst>
    <p:notesMasterId r:id="rId16"/>
  </p:notesMasterIdLst>
  <p:sldIdLst>
    <p:sldId id="2145824377" r:id="rId4"/>
    <p:sldId id="547" r:id="rId5"/>
    <p:sldId id="2145727214" r:id="rId6"/>
    <p:sldId id="2145824367" r:id="rId7"/>
    <p:sldId id="2145824368" r:id="rId8"/>
    <p:sldId id="2145824371" r:id="rId9"/>
    <p:sldId id="2145824370" r:id="rId10"/>
    <p:sldId id="2145824374" r:id="rId11"/>
    <p:sldId id="2145727014" r:id="rId12"/>
    <p:sldId id="2145824375" r:id="rId13"/>
    <p:sldId id="2145824369" r:id="rId14"/>
    <p:sldId id="21458243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5A1C6F-7709-C4CA-51BC-83C20A1C7589}" name="Milan Shah" initials="MS" userId="S::milan.shah@biofourmis.com::e6cb4314-4314-476e-aaed-3223a57716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651"/>
    <a:srgbClr val="EDF0F8"/>
    <a:srgbClr val="4974C6"/>
    <a:srgbClr val="A5A5A5"/>
    <a:srgbClr val="ED7D31"/>
    <a:srgbClr val="003650"/>
    <a:srgbClr val="3964B2"/>
    <a:srgbClr val="2F528D"/>
    <a:srgbClr val="EDF2F9"/>
    <a:srgbClr val="CD582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307"/>
    <p:restoredTop sz="95783"/>
  </p:normalViewPr>
  <p:slideViewPr>
    <p:cSldViewPr snapToGrid="0" snapToObjects="1">
      <p:cViewPr varScale="1">
        <p:scale>
          <a:sx n="68" d="100"/>
          <a:sy n="68" d="100"/>
        </p:scale>
        <p:origin x="-113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B4C48-6E54-0B4A-8929-B882299ABE12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DE6AC-1941-6347-BC12-C9D341E45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388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AC3F42-5A19-0B41-9812-3D61A08DEF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46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20.tiff"/><Relationship Id="rId3" Type="http://schemas.openxmlformats.org/officeDocument/2006/relationships/image" Target="../media/image10.tiff"/><Relationship Id="rId7" Type="http://schemas.openxmlformats.org/officeDocument/2006/relationships/image" Target="../media/image14.png"/><Relationship Id="rId12" Type="http://schemas.openxmlformats.org/officeDocument/2006/relationships/image" Target="../media/image19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Relationship Id="rId1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in a blue shirt&#10;&#10;Description automatically generated">
            <a:extLst>
              <a:ext uri="{FF2B5EF4-FFF2-40B4-BE49-F238E27FC236}">
                <a16:creationId xmlns="" xmlns:a16="http://schemas.microsoft.com/office/drawing/2014/main" id="{1FA7150D-02AA-8749-AE2E-033A759BC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51904"/>
          </a:xfrm>
          <a:prstGeom prst="rect">
            <a:avLst/>
          </a:prstGeom>
        </p:spPr>
      </p:pic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="" xmlns:a16="http://schemas.microsoft.com/office/drawing/2014/main" id="{CAA8F84F-B564-C74E-BFBB-37D900DE6C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11" y="-7462"/>
            <a:ext cx="12286594" cy="68654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AF5AA2E-84E8-CC4B-B1ED-AB9AE4B5DA74}"/>
              </a:ext>
            </a:extLst>
          </p:cNvPr>
          <p:cNvSpPr/>
          <p:nvPr userDrawn="1"/>
        </p:nvSpPr>
        <p:spPr>
          <a:xfrm>
            <a:off x="-5423" y="6810703"/>
            <a:ext cx="3512745" cy="94593"/>
          </a:xfrm>
          <a:prstGeom prst="rect">
            <a:avLst/>
          </a:prstGeom>
          <a:solidFill>
            <a:srgbClr val="008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8912A7-8863-1541-82FA-E19520EB8F1A}"/>
              </a:ext>
            </a:extLst>
          </p:cNvPr>
          <p:cNvSpPr/>
          <p:nvPr userDrawn="1"/>
        </p:nvSpPr>
        <p:spPr>
          <a:xfrm>
            <a:off x="3507322" y="6810703"/>
            <a:ext cx="8768761" cy="94593"/>
          </a:xfrm>
          <a:prstGeom prst="rect">
            <a:avLst/>
          </a:prstGeom>
          <a:solidFill>
            <a:srgbClr val="00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4068587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5E8719-AF11-DA48-80B5-E03E4B27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13" y="1216464"/>
            <a:ext cx="11361683" cy="5007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BA3A4F-DC90-DF47-9E78-DE24FE34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C909F002-1989-B641-911F-14E8F582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3" y="370147"/>
            <a:ext cx="11083636" cy="57029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4D3135-7ED6-EE47-B37F-4A9AEC820CA2}"/>
              </a:ext>
            </a:extLst>
          </p:cNvPr>
          <p:cNvSpPr/>
          <p:nvPr userDrawn="1"/>
        </p:nvSpPr>
        <p:spPr>
          <a:xfrm>
            <a:off x="531239" y="908141"/>
            <a:ext cx="621475" cy="40811"/>
          </a:xfrm>
          <a:prstGeom prst="rect">
            <a:avLst/>
          </a:prstGeom>
          <a:solidFill>
            <a:srgbClr val="003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BB1D92-2239-4246-A66B-4B13FFDEE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3150" y="-6260"/>
            <a:ext cx="4178300" cy="436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2919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BA3A4F-DC90-DF47-9E78-DE24FE34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C909F002-1989-B641-911F-14E8F582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3" y="370147"/>
            <a:ext cx="11083636" cy="57029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4D3135-7ED6-EE47-B37F-4A9AEC820CA2}"/>
              </a:ext>
            </a:extLst>
          </p:cNvPr>
          <p:cNvSpPr/>
          <p:nvPr userDrawn="1"/>
        </p:nvSpPr>
        <p:spPr>
          <a:xfrm>
            <a:off x="531239" y="908141"/>
            <a:ext cx="621475" cy="40811"/>
          </a:xfrm>
          <a:prstGeom prst="rect">
            <a:avLst/>
          </a:prstGeom>
          <a:solidFill>
            <a:srgbClr val="003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BB1D92-2239-4246-A66B-4B13FFDEE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3150" y="-6260"/>
            <a:ext cx="4178300" cy="436880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689A10CF-B432-8D40-80A2-46353A3C936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1970812248"/>
              </p:ext>
            </p:extLst>
          </p:nvPr>
        </p:nvGraphicFramePr>
        <p:xfrm>
          <a:off x="531239" y="1200993"/>
          <a:ext cx="11083637" cy="5210325"/>
        </p:xfrm>
        <a:graphic>
          <a:graphicData uri="http://schemas.openxmlformats.org/drawingml/2006/table">
            <a:tbl>
              <a:tblPr firstRow="1">
                <a:tableStyleId>{46F890A9-2807-4EBB-B81D-B2AA78EC7F39}</a:tableStyleId>
              </a:tblPr>
              <a:tblGrid>
                <a:gridCol w="970388">
                  <a:extLst>
                    <a:ext uri="{9D8B030D-6E8A-4147-A177-3AD203B41FA5}">
                      <a16:colId xmlns="" xmlns:a16="http://schemas.microsoft.com/office/drawing/2014/main" val="2007636386"/>
                    </a:ext>
                  </a:extLst>
                </a:gridCol>
                <a:gridCol w="2304669">
                  <a:extLst>
                    <a:ext uri="{9D8B030D-6E8A-4147-A177-3AD203B41FA5}">
                      <a16:colId xmlns="" xmlns:a16="http://schemas.microsoft.com/office/drawing/2014/main" val="4064795448"/>
                    </a:ext>
                  </a:extLst>
                </a:gridCol>
                <a:gridCol w="3017296">
                  <a:extLst>
                    <a:ext uri="{9D8B030D-6E8A-4147-A177-3AD203B41FA5}">
                      <a16:colId xmlns="" xmlns:a16="http://schemas.microsoft.com/office/drawing/2014/main" val="435625717"/>
                    </a:ext>
                  </a:extLst>
                </a:gridCol>
                <a:gridCol w="4791284">
                  <a:extLst>
                    <a:ext uri="{9D8B030D-6E8A-4147-A177-3AD203B41FA5}">
                      <a16:colId xmlns="" xmlns:a16="http://schemas.microsoft.com/office/drawing/2014/main" val="178823519"/>
                    </a:ext>
                  </a:extLst>
                </a:gridCol>
              </a:tblGrid>
              <a:tr h="20841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rgbClr val="00365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rgbClr val="00365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rgbClr val="00365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rgbClr val="00365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2650154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90929762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032957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931038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6105187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1254674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7128648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8402711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9400767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9025384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0084204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1812595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2199103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5540143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9741014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870660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1117436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9777999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4174765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8964202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390325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018125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3273537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93072797"/>
                  </a:ext>
                </a:extLst>
              </a:tr>
              <a:tr h="20841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438" marR="7438" marT="7438" marB="35703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01748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94DD5F-9E77-1C4C-AD57-6E862378D98B}"/>
              </a:ext>
            </a:extLst>
          </p:cNvPr>
          <p:cNvSpPr txBox="1"/>
          <p:nvPr userDrawn="1"/>
        </p:nvSpPr>
        <p:spPr>
          <a:xfrm>
            <a:off x="1024128" y="-3291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4846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5E8719-AF11-DA48-80B5-E03E4B27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13" y="1216464"/>
            <a:ext cx="11361683" cy="5007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BA3A4F-DC90-DF47-9E78-DE24FE34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C909F002-1989-B641-911F-14E8F582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3" y="370147"/>
            <a:ext cx="11083636" cy="57029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4D3135-7ED6-EE47-B37F-4A9AEC820CA2}"/>
              </a:ext>
            </a:extLst>
          </p:cNvPr>
          <p:cNvSpPr/>
          <p:nvPr userDrawn="1"/>
        </p:nvSpPr>
        <p:spPr>
          <a:xfrm>
            <a:off x="531239" y="908141"/>
            <a:ext cx="621475" cy="40811"/>
          </a:xfrm>
          <a:prstGeom prst="rect">
            <a:avLst/>
          </a:prstGeom>
          <a:solidFill>
            <a:srgbClr val="003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BB1D92-2239-4246-A66B-4B13FFDEE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3150" y="-6260"/>
            <a:ext cx="4178300" cy="436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325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BA3A4F-DC90-DF47-9E78-DE24FE34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C909F002-1989-B641-911F-14E8F582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3" y="370147"/>
            <a:ext cx="11083636" cy="57029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4D3135-7ED6-EE47-B37F-4A9AEC820CA2}"/>
              </a:ext>
            </a:extLst>
          </p:cNvPr>
          <p:cNvSpPr/>
          <p:nvPr userDrawn="1"/>
        </p:nvSpPr>
        <p:spPr>
          <a:xfrm>
            <a:off x="531239" y="908141"/>
            <a:ext cx="621475" cy="40811"/>
          </a:xfrm>
          <a:prstGeom prst="rect">
            <a:avLst/>
          </a:prstGeom>
          <a:solidFill>
            <a:srgbClr val="003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BB1D92-2239-4246-A66B-4B13FFDEE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3150" y="-6260"/>
            <a:ext cx="4178300" cy="436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76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560000-B68E-E34A-A950-F94555CB80A1}"/>
              </a:ext>
            </a:extLst>
          </p:cNvPr>
          <p:cNvSpPr/>
          <p:nvPr userDrawn="1"/>
        </p:nvSpPr>
        <p:spPr>
          <a:xfrm>
            <a:off x="-10511" y="-10511"/>
            <a:ext cx="12281507" cy="6897523"/>
          </a:xfrm>
          <a:prstGeom prst="rect">
            <a:avLst/>
          </a:prstGeom>
          <a:solidFill>
            <a:srgbClr val="00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3CCA80D-A2E3-8547-8A75-674A6E69C832}"/>
              </a:ext>
            </a:extLst>
          </p:cNvPr>
          <p:cNvSpPr/>
          <p:nvPr userDrawn="1"/>
        </p:nvSpPr>
        <p:spPr>
          <a:xfrm>
            <a:off x="1" y="5141796"/>
            <a:ext cx="12270996" cy="1745216"/>
          </a:xfrm>
          <a:prstGeom prst="rect">
            <a:avLst/>
          </a:prstGeom>
          <a:solidFill>
            <a:srgbClr val="008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="" xmlns:a16="http://schemas.microsoft.com/office/drawing/2014/main" id="{039C57F8-CCA1-E44E-8A59-F07D2947F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30" y="3001213"/>
            <a:ext cx="2401984" cy="508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3E4F42-AC04-ED4E-8E5F-7A711A67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754" y="761884"/>
            <a:ext cx="7411695" cy="2852737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DAAD51-7037-BD49-B5BC-00D3D1E92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5754" y="3641609"/>
            <a:ext cx="7411695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F7620D-CE7D-8C4B-BCAE-C696B910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2325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381001" y="1828802"/>
            <a:ext cx="8572500" cy="4689475"/>
          </a:xfrm>
        </p:spPr>
        <p:txBody>
          <a:bodyPr/>
          <a:lstStyle>
            <a:lvl3pPr marL="514338" indent="-230182">
              <a:buFont typeface="Graphik" panose="020B0503030202060203" pitchFamily="34" charset="0"/>
              <a:buChar char="–"/>
              <a:defRPr/>
            </a:lvl3pPr>
            <a:lvl5pPr marL="857229" indent="-177796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380999"/>
            <a:ext cx="5715000" cy="9906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Copyright © 2019 Accenture.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671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5811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6192AE-80DA-2348-A912-347234BF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B26CAB-F184-DA4D-A1E8-67D7AE8F3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0B3FCF-1E62-5242-9C04-BEE995DE0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F105E48-8A17-BF45-85DD-349D5943C1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6E8C402-B666-0745-9DA1-724F99793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3E23245-51A8-924F-AB50-AEC1FD84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C85-F17C-FE47-87B5-0A86B35ABCDB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7210392-457F-C743-AEAE-29A1D4098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C073A4D-BDB0-484F-AB65-AD1A7824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BCC0-A325-D240-97D1-C8678ED2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4847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E2DB316-9BBE-0548-88C7-F39F75E8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C85-F17C-FE47-87B5-0A86B35ABCDB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3409E2C-3148-5A4E-B730-10AB2964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3E3C5FD-A621-6D49-8174-B94416F6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BCC0-A325-D240-97D1-C8678ED2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2797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CAF3B3-C637-5E4F-B373-987AF770C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A1DCDC-1536-1E4E-9BAC-8DF88406F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DF37229-35D3-A84C-8AEB-EF890DB87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36561A-1230-5946-9D0D-EDA237B8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C85-F17C-FE47-87B5-0A86B35ABCDB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FC87E5-1484-424F-B450-5276A2DD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17246A-D9B4-1749-8B5C-22674427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BCC0-A325-D240-97D1-C8678ED2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606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5E8719-AF11-DA48-80B5-E03E4B27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13" y="1216464"/>
            <a:ext cx="11361683" cy="5007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BA3A4F-DC90-DF47-9E78-DE24FE34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C909F002-1989-B641-911F-14E8F582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3" y="370147"/>
            <a:ext cx="11083636" cy="57029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4D3135-7ED6-EE47-B37F-4A9AEC820CA2}"/>
              </a:ext>
            </a:extLst>
          </p:cNvPr>
          <p:cNvSpPr/>
          <p:nvPr userDrawn="1"/>
        </p:nvSpPr>
        <p:spPr>
          <a:xfrm>
            <a:off x="531239" y="908141"/>
            <a:ext cx="621475" cy="40811"/>
          </a:xfrm>
          <a:prstGeom prst="rect">
            <a:avLst/>
          </a:prstGeom>
          <a:solidFill>
            <a:srgbClr val="003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BB1D92-2239-4246-A66B-4B13FFDEE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3150" y="-6260"/>
            <a:ext cx="4178300" cy="436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1334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90386957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7BDD7FD4-12B5-974A-A201-DA371EC6C2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1600" y="491578"/>
            <a:ext cx="2021869" cy="45804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C7B5F6EA-13CC-2E45-850F-736A8DCA0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" t="15618" b="81266"/>
          <a:stretch/>
        </p:blipFill>
        <p:spPr>
          <a:xfrm>
            <a:off x="0" y="1"/>
            <a:ext cx="12192000" cy="624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EA884CC1-9C63-364F-88D4-11BD60233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" t="92593" b="2657"/>
          <a:stretch/>
        </p:blipFill>
        <p:spPr>
          <a:xfrm>
            <a:off x="-16165" y="6480000"/>
            <a:ext cx="12216792" cy="385967"/>
          </a:xfrm>
          <a:prstGeom prst="rect">
            <a:avLst/>
          </a:prstGeom>
          <a:ln>
            <a:noFill/>
          </a:ln>
        </p:spPr>
      </p:pic>
      <p:sp>
        <p:nvSpPr>
          <p:cNvPr id="15" name="Inhaltsplatzhalter 13">
            <a:extLst>
              <a:ext uri="{FF2B5EF4-FFF2-40B4-BE49-F238E27FC236}">
                <a16:creationId xmlns="" xmlns:a16="http://schemas.microsoft.com/office/drawing/2014/main" id="{CEB0AF47-E003-A048-9FEF-D3C2EA16F7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9999" y="564850"/>
            <a:ext cx="10313988" cy="37627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280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A88EE29-163A-4D4F-9CF4-C7DA703059D7}"/>
              </a:ext>
            </a:extLst>
          </p:cNvPr>
          <p:cNvSpPr txBox="1"/>
          <p:nvPr userDrawn="1"/>
        </p:nvSpPr>
        <p:spPr>
          <a:xfrm>
            <a:off x="708848" y="6585767"/>
            <a:ext cx="392896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</a:t>
            </a:r>
            <a:r>
              <a:rPr lang="en-US" sz="100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Biofourmis</a:t>
            </a:r>
            <a:r>
              <a:rPr lang="en-US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CONFIDENTIAL. All Rights Reserved. Do not circulate.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27A4D72A-873F-BB4F-91B9-7FFBF76A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2771" y="6488519"/>
            <a:ext cx="2743200" cy="365125"/>
          </a:xfrm>
        </p:spPr>
        <p:txBody>
          <a:bodyPr/>
          <a:lstStyle>
            <a:lvl1pPr>
              <a:defRPr>
                <a:solidFill>
                  <a:srgbClr val="0082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EFB4149-5BE6-BB4E-902B-1079516B44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21390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D652D9-1084-A240-8D9A-B0AC3637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4" y="365126"/>
            <a:ext cx="11361682" cy="570296"/>
          </a:xfrm>
        </p:spPr>
        <p:txBody>
          <a:bodyPr/>
          <a:lstStyle>
            <a:lvl1pPr>
              <a:defRPr sz="3200">
                <a:solidFill>
                  <a:srgbClr val="00365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5E8719-AF11-DA48-80B5-E03E4B27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14" y="1216464"/>
            <a:ext cx="5246095" cy="5007863"/>
          </a:xfrm>
        </p:spPr>
        <p:txBody>
          <a:bodyPr/>
          <a:lstStyle>
            <a:lvl1pPr>
              <a:defRPr sz="2200">
                <a:latin typeface="+mn-lt"/>
              </a:defRPr>
            </a:lvl1pPr>
            <a:lvl2pPr marL="685800" indent="-228600">
              <a:buFont typeface="Wingdings" pitchFamily="2" charset="2"/>
              <a:buChar char="§"/>
              <a:defRPr>
                <a:latin typeface="+mn-lt"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latin typeface="+mn-lt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+mn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BA3A4F-DC90-DF47-9E78-DE24FE34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FF6E08D3-D8B8-2A44-9765-112EC98939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25490" y="1216463"/>
            <a:ext cx="5246095" cy="5007863"/>
          </a:xfrm>
        </p:spPr>
        <p:txBody>
          <a:bodyPr/>
          <a:lstStyle>
            <a:lvl1pPr>
              <a:defRPr sz="2200">
                <a:latin typeface="+mn-lt"/>
              </a:defRPr>
            </a:lvl1pPr>
            <a:lvl2pPr marL="685800" indent="-228600">
              <a:buFont typeface="Wingdings" pitchFamily="2" charset="2"/>
              <a:buChar char="§"/>
              <a:defRPr>
                <a:latin typeface="+mn-lt"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latin typeface="+mn-lt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+mn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852881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AF5AA2E-84E8-CC4B-B1ED-AB9AE4B5DA74}"/>
              </a:ext>
            </a:extLst>
          </p:cNvPr>
          <p:cNvSpPr/>
          <p:nvPr userDrawn="1"/>
        </p:nvSpPr>
        <p:spPr>
          <a:xfrm>
            <a:off x="-5423" y="6810703"/>
            <a:ext cx="3512745" cy="94593"/>
          </a:xfrm>
          <a:prstGeom prst="rect">
            <a:avLst/>
          </a:prstGeom>
          <a:solidFill>
            <a:srgbClr val="008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8912A7-8863-1541-82FA-E19520EB8F1A}"/>
              </a:ext>
            </a:extLst>
          </p:cNvPr>
          <p:cNvSpPr/>
          <p:nvPr userDrawn="1"/>
        </p:nvSpPr>
        <p:spPr>
          <a:xfrm>
            <a:off x="3507322" y="6810703"/>
            <a:ext cx="8768761" cy="94593"/>
          </a:xfrm>
          <a:prstGeom prst="rect">
            <a:avLst/>
          </a:prstGeom>
          <a:solidFill>
            <a:srgbClr val="00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sign on the side of a road&#10;&#10;Description automatically generated">
            <a:extLst>
              <a:ext uri="{FF2B5EF4-FFF2-40B4-BE49-F238E27FC236}">
                <a16:creationId xmlns="" xmlns:a16="http://schemas.microsoft.com/office/drawing/2014/main" id="{9DE26153-E62C-4E8A-92C5-18F1D4D4B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112300" y="-9970"/>
            <a:ext cx="8163783" cy="68824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255E87-E3FB-4AA2-B22F-FC15FD97EFDF}"/>
              </a:ext>
            </a:extLst>
          </p:cNvPr>
          <p:cNvSpPr/>
          <p:nvPr userDrawn="1"/>
        </p:nvSpPr>
        <p:spPr>
          <a:xfrm>
            <a:off x="-30361" y="-16625"/>
            <a:ext cx="4170383" cy="688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D500C93-C2AB-439E-9092-D1A170268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317361" y="6416428"/>
            <a:ext cx="720166" cy="1555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5A6DB4B-5D3F-4836-BD2F-A19F66501A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421" y="6435729"/>
            <a:ext cx="871686" cy="1527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28322A6-62E3-4387-A017-E5A3CC3735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001" y="6448665"/>
            <a:ext cx="521208" cy="1647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0D5F6FC-CA83-461A-A400-D7F73020D67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391" y="6389858"/>
            <a:ext cx="270371" cy="247039"/>
          </a:xfrm>
          <a:prstGeom prst="rect">
            <a:avLst/>
          </a:prstGeom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="" xmlns:a16="http://schemas.microsoft.com/office/drawing/2014/main" id="{8BE438FB-6731-4B3E-AD8E-6A4BEC142A6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944" y="6419397"/>
            <a:ext cx="704088" cy="185410"/>
          </a:xfrm>
          <a:prstGeom prst="rect">
            <a:avLst/>
          </a:prstGeom>
        </p:spPr>
      </p:pic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A48C89D4-5A98-4C62-963C-AD1FCD7DABEE}"/>
              </a:ext>
            </a:extLst>
          </p:cNvPr>
          <p:cNvSpPr/>
          <p:nvPr userDrawn="1"/>
        </p:nvSpPr>
        <p:spPr>
          <a:xfrm>
            <a:off x="4131738" y="-22820"/>
            <a:ext cx="4187952" cy="68870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1072953-3A6E-452D-B8B6-DFD586F2E529}"/>
              </a:ext>
            </a:extLst>
          </p:cNvPr>
          <p:cNvCxnSpPr/>
          <p:nvPr userDrawn="1"/>
        </p:nvCxnSpPr>
        <p:spPr>
          <a:xfrm>
            <a:off x="490534" y="1316736"/>
            <a:ext cx="369002" cy="0"/>
          </a:xfrm>
          <a:prstGeom prst="line">
            <a:avLst/>
          </a:prstGeom>
          <a:ln w="19050">
            <a:solidFill>
              <a:srgbClr val="0088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EFD45AB0-6684-45C7-AB2B-39660E083F0A}"/>
              </a:ext>
            </a:extLst>
          </p:cNvPr>
          <p:cNvCxnSpPr/>
          <p:nvPr userDrawn="1"/>
        </p:nvCxnSpPr>
        <p:spPr>
          <a:xfrm>
            <a:off x="478342" y="3069336"/>
            <a:ext cx="369002" cy="0"/>
          </a:xfrm>
          <a:prstGeom prst="line">
            <a:avLst/>
          </a:prstGeom>
          <a:ln w="19050">
            <a:solidFill>
              <a:srgbClr val="0088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62959A-9664-41B8-B62C-7BA5C9705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82880" y="6412218"/>
            <a:ext cx="710637" cy="163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3D60A07-5EFE-43DE-AF3F-A49828B6C3F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16" y="6325520"/>
            <a:ext cx="341300" cy="27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23FCAA6-D066-43A9-8E53-B4166E26AD6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231" y="6412217"/>
            <a:ext cx="583022" cy="163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3678F66-8ECC-4062-B0C2-D2A2CFA6AC6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771" y="6407025"/>
            <a:ext cx="978224" cy="210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E3EC8AB-44D8-4D46-8FFC-E12995AFEA2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991" y="6387723"/>
            <a:ext cx="692150" cy="249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C329152-9225-41BA-B76E-79509942B8D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811" y="6435729"/>
            <a:ext cx="558800" cy="2011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FCA4AB3-F279-4858-AB25-087EC8CB7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419913" y="6435827"/>
            <a:ext cx="720166" cy="1555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001CF2D7-FA78-4674-8725-52C9AF8FE5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821" y="6455128"/>
            <a:ext cx="871686" cy="1527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363C5594-98CF-4A6D-9E74-3514F5DA09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401" y="6468064"/>
            <a:ext cx="521208" cy="1647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6018A40A-5514-45DC-BB1B-20503214B7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791" y="6409257"/>
            <a:ext cx="270371" cy="247039"/>
          </a:xfrm>
          <a:prstGeom prst="rect">
            <a:avLst/>
          </a:prstGeom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F543E36-27C8-4A8D-923D-C85BA9852F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344" y="6438796"/>
            <a:ext cx="704088" cy="18541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BA2C0C7-7C73-46BB-BDF0-3DDAB79FDD57}"/>
              </a:ext>
            </a:extLst>
          </p:cNvPr>
          <p:cNvSpPr txBox="1"/>
          <p:nvPr userDrawn="1"/>
        </p:nvSpPr>
        <p:spPr>
          <a:xfrm>
            <a:off x="182880" y="1497410"/>
            <a:ext cx="4526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651"/>
                </a:solidFill>
                <a:latin typeface="+mj-lt"/>
              </a:rPr>
              <a:t>Powering Personally Predictive Care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B65CA24-690D-468A-B171-0E8A384CAF41}"/>
              </a:ext>
            </a:extLst>
          </p:cNvPr>
          <p:cNvSpPr txBox="1"/>
          <p:nvPr userDrawn="1"/>
        </p:nvSpPr>
        <p:spPr>
          <a:xfrm>
            <a:off x="182880" y="3250010"/>
            <a:ext cx="45262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3651"/>
                </a:solidFill>
                <a:latin typeface="+mj-lt"/>
              </a:rPr>
              <a:t>Corporate Presentation</a:t>
            </a:r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98D906C-95BC-4043-B9FC-A21299F4DE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78" y="4451887"/>
            <a:ext cx="1996634" cy="423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009559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D652D9-1084-A240-8D9A-B0AC3637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4" y="365126"/>
            <a:ext cx="11361682" cy="570296"/>
          </a:xfrm>
        </p:spPr>
        <p:txBody>
          <a:bodyPr/>
          <a:lstStyle>
            <a:lvl1pPr>
              <a:defRPr sz="3200">
                <a:solidFill>
                  <a:srgbClr val="00365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5E8719-AF11-DA48-80B5-E03E4B277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BA3A4F-DC90-DF47-9E78-DE24FE34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28707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560000-B68E-E34A-A950-F94555CB80A1}"/>
              </a:ext>
            </a:extLst>
          </p:cNvPr>
          <p:cNvSpPr/>
          <p:nvPr userDrawn="1"/>
        </p:nvSpPr>
        <p:spPr>
          <a:xfrm>
            <a:off x="-10511" y="-10511"/>
            <a:ext cx="12281507" cy="6897523"/>
          </a:xfrm>
          <a:prstGeom prst="rect">
            <a:avLst/>
          </a:prstGeom>
          <a:solidFill>
            <a:srgbClr val="00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3CCA80D-A2E3-8547-8A75-674A6E69C832}"/>
              </a:ext>
            </a:extLst>
          </p:cNvPr>
          <p:cNvSpPr/>
          <p:nvPr userDrawn="1"/>
        </p:nvSpPr>
        <p:spPr>
          <a:xfrm>
            <a:off x="1" y="5141796"/>
            <a:ext cx="12270996" cy="1745216"/>
          </a:xfrm>
          <a:prstGeom prst="rect">
            <a:avLst/>
          </a:prstGeom>
          <a:solidFill>
            <a:srgbClr val="008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="" xmlns:a16="http://schemas.microsoft.com/office/drawing/2014/main" id="{039C57F8-CCA1-E44E-8A59-F07D2947F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30" y="3001213"/>
            <a:ext cx="2401984" cy="508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3E4F42-AC04-ED4E-8E5F-7A711A67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754" y="761884"/>
            <a:ext cx="7411695" cy="2852737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DAAD51-7037-BD49-B5BC-00D3D1E92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5754" y="3641609"/>
            <a:ext cx="7411695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F7620D-CE7D-8C4B-BCAE-C696B910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4993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19F211-7C0F-254A-84DB-329AC0BB0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3F7E576-A269-0B4E-896E-CAE7389EC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340589-5827-2B40-9EC9-0838ECDC5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3392-AC7F-844C-93B1-163648896FB4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93D7B4-C17D-4947-B77B-AF73A8D4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92125E-51E7-474A-85E5-31F14BB3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2D33-9AEB-4246-877A-DE2B640E11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4587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C77263F-4DFB-0C4A-8057-A87A8B83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9C6-5F98-A34E-B864-171C5CF618C9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23C86E8-33D2-3A46-8537-40CD2615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B9697CA-BA77-DD46-B75B-93C31E53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C37C-5AB8-0B40-BFC2-719148C559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47935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BA3A4F-DC90-DF47-9E78-DE24FE34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C909F002-1989-B641-911F-14E8F582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3" y="370147"/>
            <a:ext cx="11083636" cy="57029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4D3135-7ED6-EE47-B37F-4A9AEC820CA2}"/>
              </a:ext>
            </a:extLst>
          </p:cNvPr>
          <p:cNvSpPr/>
          <p:nvPr userDrawn="1"/>
        </p:nvSpPr>
        <p:spPr>
          <a:xfrm>
            <a:off x="531239" y="908141"/>
            <a:ext cx="621475" cy="40811"/>
          </a:xfrm>
          <a:prstGeom prst="rect">
            <a:avLst/>
          </a:prstGeom>
          <a:solidFill>
            <a:srgbClr val="003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BB1D92-2239-4246-A66B-4B13FFDEE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3150" y="-6260"/>
            <a:ext cx="4178300" cy="436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8919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E6A9DC2D-F769-6144-AB50-A1EAB8EA2A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103" y="381335"/>
            <a:ext cx="11279571" cy="7794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tx2"/>
                </a:solidFill>
                <a:latin typeface="Celias Medium" pitchFamily="2" charset="77"/>
              </a:defRPr>
            </a:lvl1pPr>
            <a:lvl2pPr marL="609585" indent="0">
              <a:buFontTx/>
              <a:buNone/>
              <a:defRPr sz="3200" b="0" i="0">
                <a:latin typeface="Celias Medium" pitchFamily="2" charset="77"/>
              </a:defRPr>
            </a:lvl2pPr>
            <a:lvl3pPr marL="1219170" indent="0">
              <a:buFontTx/>
              <a:buNone/>
              <a:defRPr sz="3200" b="0" i="0">
                <a:latin typeface="Celias Medium" pitchFamily="2" charset="77"/>
              </a:defRPr>
            </a:lvl3pPr>
            <a:lvl4pPr marL="1828754" indent="0">
              <a:buFontTx/>
              <a:buNone/>
              <a:defRPr sz="3200" b="0" i="0">
                <a:latin typeface="Celias Medium" pitchFamily="2" charset="77"/>
              </a:defRPr>
            </a:lvl4pPr>
            <a:lvl5pPr marL="2438339" indent="0">
              <a:buFontTx/>
              <a:buNone/>
              <a:defRPr sz="3200" b="0" i="0">
                <a:latin typeface="Celias Medium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29D8288A-A38D-B04E-8AAE-FC4AFAF165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869" y="1581600"/>
            <a:ext cx="11271804" cy="3941785"/>
          </a:xfrm>
          <a:prstGeom prst="rect">
            <a:avLst/>
          </a:prstGeom>
        </p:spPr>
        <p:txBody>
          <a:bodyPr/>
          <a:lstStyle>
            <a:lvl1pPr marL="263993" indent="-263993">
              <a:lnSpc>
                <a:spcPts val="2693"/>
              </a:lnSpc>
              <a:buFont typeface="AppleSymbols" panose="02000000000000000000" pitchFamily="2" charset="-79"/>
              <a:buChar char="⎼"/>
              <a:defRPr sz="2133" b="0" i="0">
                <a:solidFill>
                  <a:schemeClr val="tx2"/>
                </a:solidFill>
                <a:latin typeface="Celias" pitchFamily="2" charset="77"/>
              </a:defRPr>
            </a:lvl1pPr>
            <a:lvl2pPr marL="990575" indent="-263993">
              <a:lnSpc>
                <a:spcPts val="2693"/>
              </a:lnSpc>
              <a:buFont typeface="AppleSymbols" panose="02000000000000000000" pitchFamily="2" charset="-79"/>
              <a:buChar char="⎼"/>
              <a:defRPr sz="2133" b="0" i="0">
                <a:solidFill>
                  <a:schemeClr val="tx2"/>
                </a:solidFill>
                <a:latin typeface="Celias" pitchFamily="2" charset="77"/>
              </a:defRPr>
            </a:lvl2pPr>
            <a:lvl3pPr marL="1523962" indent="-263993">
              <a:lnSpc>
                <a:spcPts val="2693"/>
              </a:lnSpc>
              <a:buFont typeface="AppleSymbols" panose="02000000000000000000" pitchFamily="2" charset="-79"/>
              <a:buChar char="⎼"/>
              <a:defRPr sz="2133" b="0" i="0">
                <a:solidFill>
                  <a:schemeClr val="tx2"/>
                </a:solidFill>
                <a:latin typeface="Celias" pitchFamily="2" charset="77"/>
              </a:defRPr>
            </a:lvl3pPr>
            <a:lvl4pPr marL="2133547" indent="-263993">
              <a:lnSpc>
                <a:spcPts val="2693"/>
              </a:lnSpc>
              <a:buFont typeface="AppleSymbols" panose="02000000000000000000" pitchFamily="2" charset="-79"/>
              <a:buChar char="⎼"/>
              <a:defRPr sz="2133" b="0" i="0">
                <a:solidFill>
                  <a:schemeClr val="tx2"/>
                </a:solidFill>
                <a:latin typeface="Celias" pitchFamily="2" charset="77"/>
              </a:defRPr>
            </a:lvl4pPr>
            <a:lvl5pPr marL="2743131" indent="-263993">
              <a:lnSpc>
                <a:spcPts val="2693"/>
              </a:lnSpc>
              <a:buFont typeface="AppleSymbols" panose="02000000000000000000" pitchFamily="2" charset="-79"/>
              <a:buChar char="⎼"/>
              <a:defRPr sz="2133" b="0" i="0">
                <a:solidFill>
                  <a:schemeClr val="tx2"/>
                </a:solidFill>
                <a:latin typeface="Celias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674993798"/>
      </p:ext>
    </p:extLst>
  </p:cSld>
  <p:clrMapOvr>
    <a:masterClrMapping/>
  </p:clrMapOvr>
  <p:hf hdr="0" ftr="0" dt="0"/>
  <p:extLst>
    <p:ext uri="{DCECCB84-F9BA-43D5-87BE-67443E8EF086}">
      <p15:sldGuideLst xmlns="" xmlns:p15="http://schemas.microsoft.com/office/powerpoint/2012/main">
        <p15:guide id="1" pos="295">
          <p15:clr>
            <a:srgbClr val="FBAE40"/>
          </p15:clr>
        </p15:guide>
        <p15:guide id="2" orient="horz" pos="109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5E8719-AF11-DA48-80B5-E03E4B27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13" y="1216464"/>
            <a:ext cx="11361683" cy="5007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BA3A4F-DC90-DF47-9E78-DE24FE34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C909F002-1989-B641-911F-14E8F582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3" y="370147"/>
            <a:ext cx="11083636" cy="57029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4D3135-7ED6-EE47-B37F-4A9AEC820CA2}"/>
              </a:ext>
            </a:extLst>
          </p:cNvPr>
          <p:cNvSpPr/>
          <p:nvPr userDrawn="1"/>
        </p:nvSpPr>
        <p:spPr>
          <a:xfrm>
            <a:off x="531239" y="908141"/>
            <a:ext cx="621475" cy="40811"/>
          </a:xfrm>
          <a:prstGeom prst="rect">
            <a:avLst/>
          </a:prstGeom>
          <a:solidFill>
            <a:srgbClr val="003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BB1D92-2239-4246-A66B-4B13FFDEE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3150" y="-6260"/>
            <a:ext cx="4178300" cy="436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6836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BA3A4F-DC90-DF47-9E78-DE24FE34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C909F002-1989-B641-911F-14E8F582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3" y="370147"/>
            <a:ext cx="11083636" cy="57029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4D3135-7ED6-EE47-B37F-4A9AEC820CA2}"/>
              </a:ext>
            </a:extLst>
          </p:cNvPr>
          <p:cNvSpPr/>
          <p:nvPr userDrawn="1"/>
        </p:nvSpPr>
        <p:spPr>
          <a:xfrm>
            <a:off x="531239" y="908141"/>
            <a:ext cx="621475" cy="40811"/>
          </a:xfrm>
          <a:prstGeom prst="rect">
            <a:avLst/>
          </a:prstGeom>
          <a:solidFill>
            <a:srgbClr val="003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BB1D92-2239-4246-A66B-4B13FFDEE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3150" y="-6260"/>
            <a:ext cx="4178300" cy="436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2496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560000-B68E-E34A-A950-F94555CB80A1}"/>
              </a:ext>
            </a:extLst>
          </p:cNvPr>
          <p:cNvSpPr/>
          <p:nvPr userDrawn="1"/>
        </p:nvSpPr>
        <p:spPr>
          <a:xfrm>
            <a:off x="-10511" y="-10511"/>
            <a:ext cx="12281507" cy="6897523"/>
          </a:xfrm>
          <a:prstGeom prst="rect">
            <a:avLst/>
          </a:prstGeom>
          <a:solidFill>
            <a:srgbClr val="00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3CCA80D-A2E3-8547-8A75-674A6E69C832}"/>
              </a:ext>
            </a:extLst>
          </p:cNvPr>
          <p:cNvSpPr/>
          <p:nvPr userDrawn="1"/>
        </p:nvSpPr>
        <p:spPr>
          <a:xfrm>
            <a:off x="1" y="5141796"/>
            <a:ext cx="12270996" cy="1745216"/>
          </a:xfrm>
          <a:prstGeom prst="rect">
            <a:avLst/>
          </a:prstGeom>
          <a:solidFill>
            <a:srgbClr val="008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="" xmlns:a16="http://schemas.microsoft.com/office/drawing/2014/main" id="{039C57F8-CCA1-E44E-8A59-F07D2947F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30" y="3001213"/>
            <a:ext cx="2401984" cy="508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3E4F42-AC04-ED4E-8E5F-7A711A67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754" y="761884"/>
            <a:ext cx="7411695" cy="2852737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DAAD51-7037-BD49-B5BC-00D3D1E92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5754" y="3641609"/>
            <a:ext cx="7411695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F7620D-CE7D-8C4B-BCAE-C696B910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488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CAF3B3-C637-5E4F-B373-987AF770C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A1DCDC-1536-1E4E-9BAC-8DF88406F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DF37229-35D3-A84C-8AEB-EF890DB87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36561A-1230-5946-9D0D-EDA237B8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C85-F17C-FE47-87B5-0A86B35ABCDB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FC87E5-1484-424F-B450-5276A2DD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17246A-D9B4-1749-8B5C-22674427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BCC0-A325-D240-97D1-C8678ED2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082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2034839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7BDD7FD4-12B5-974A-A201-DA371EC6C2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1600" y="491578"/>
            <a:ext cx="2021869" cy="45804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C7B5F6EA-13CC-2E45-850F-736A8DCA0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" t="15618" b="81266"/>
          <a:stretch/>
        </p:blipFill>
        <p:spPr>
          <a:xfrm>
            <a:off x="0" y="1"/>
            <a:ext cx="12192000" cy="624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EA884CC1-9C63-364F-88D4-11BD60233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" t="92593" b="2657"/>
          <a:stretch/>
        </p:blipFill>
        <p:spPr>
          <a:xfrm>
            <a:off x="-16165" y="6480000"/>
            <a:ext cx="12216792" cy="385967"/>
          </a:xfrm>
          <a:prstGeom prst="rect">
            <a:avLst/>
          </a:prstGeom>
          <a:ln>
            <a:noFill/>
          </a:ln>
        </p:spPr>
      </p:pic>
      <p:sp>
        <p:nvSpPr>
          <p:cNvPr id="15" name="Inhaltsplatzhalter 13">
            <a:extLst>
              <a:ext uri="{FF2B5EF4-FFF2-40B4-BE49-F238E27FC236}">
                <a16:creationId xmlns="" xmlns:a16="http://schemas.microsoft.com/office/drawing/2014/main" id="{CEB0AF47-E003-A048-9FEF-D3C2EA16F7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9999" y="564850"/>
            <a:ext cx="10313988" cy="37627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280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FA88EE29-163A-4D4F-9CF4-C7DA703059D7}"/>
              </a:ext>
            </a:extLst>
          </p:cNvPr>
          <p:cNvSpPr txBox="1"/>
          <p:nvPr userDrawn="1"/>
        </p:nvSpPr>
        <p:spPr>
          <a:xfrm>
            <a:off x="708848" y="6585767"/>
            <a:ext cx="392896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</a:t>
            </a:r>
            <a:r>
              <a:rPr lang="en-US" sz="100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Biofourmis</a:t>
            </a:r>
            <a:r>
              <a:rPr lang="en-US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CONFIDENTIAL. All Rights Reserved. Do not circulate.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27A4D72A-873F-BB4F-91B9-7FFBF76A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2771" y="6488519"/>
            <a:ext cx="2743200" cy="365125"/>
          </a:xfrm>
        </p:spPr>
        <p:txBody>
          <a:bodyPr/>
          <a:lstStyle>
            <a:lvl1pPr>
              <a:defRPr>
                <a:solidFill>
                  <a:srgbClr val="0082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EFB4149-5BE6-BB4E-902B-1079516B44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458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in a blue shirt&#10;&#10;Description automatically generated">
            <a:extLst>
              <a:ext uri="{FF2B5EF4-FFF2-40B4-BE49-F238E27FC236}">
                <a16:creationId xmlns="" xmlns:a16="http://schemas.microsoft.com/office/drawing/2014/main" id="{1FA7150D-02AA-8749-AE2E-033A759BC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51904"/>
          </a:xfrm>
          <a:prstGeom prst="rect">
            <a:avLst/>
          </a:prstGeom>
        </p:spPr>
      </p:pic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="" xmlns:a16="http://schemas.microsoft.com/office/drawing/2014/main" id="{CAA8F84F-B564-C74E-BFBB-37D900DE6C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11" y="-7462"/>
            <a:ext cx="12286594" cy="68654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AF5AA2E-84E8-CC4B-B1ED-AB9AE4B5DA74}"/>
              </a:ext>
            </a:extLst>
          </p:cNvPr>
          <p:cNvSpPr/>
          <p:nvPr userDrawn="1"/>
        </p:nvSpPr>
        <p:spPr>
          <a:xfrm>
            <a:off x="-5423" y="6810703"/>
            <a:ext cx="3512745" cy="94593"/>
          </a:xfrm>
          <a:prstGeom prst="rect">
            <a:avLst/>
          </a:prstGeom>
          <a:solidFill>
            <a:srgbClr val="008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8912A7-8863-1541-82FA-E19520EB8F1A}"/>
              </a:ext>
            </a:extLst>
          </p:cNvPr>
          <p:cNvSpPr/>
          <p:nvPr userDrawn="1"/>
        </p:nvSpPr>
        <p:spPr>
          <a:xfrm>
            <a:off x="3507322" y="6810703"/>
            <a:ext cx="8768761" cy="94593"/>
          </a:xfrm>
          <a:prstGeom prst="rect">
            <a:avLst/>
          </a:prstGeom>
          <a:solidFill>
            <a:srgbClr val="00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313829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06A72BF-BA37-0444-88D3-A58351D5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572310"/>
            <a:ext cx="11083636" cy="570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8A02B6-7F0F-0F48-8739-128A7FED9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0" y="1285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3651"/>
                </a:solidFill>
                <a:latin typeface="+mj-lt"/>
              </a:defRPr>
            </a:lvl1pPr>
          </a:lstStyle>
          <a:p>
            <a:fld id="{EEFB4149-5BE6-BB4E-902B-1079516B44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DF58BC3-4110-A141-8D46-50C93014F30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5641535"/>
            <a:ext cx="12192000" cy="1224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FC5F5D6-95FF-7543-A5EB-AAC83DB069C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15577" y="6166189"/>
            <a:ext cx="2119238" cy="4189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027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7" r:id="rId3"/>
    <p:sldLayoutId id="2147483662" r:id="rId4"/>
    <p:sldLayoutId id="2147483651" r:id="rId5"/>
    <p:sldLayoutId id="2147483658" r:id="rId6"/>
    <p:sldLayoutId id="2147483659" r:id="rId7"/>
    <p:sldLayoutId id="214748366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3651"/>
          </a:solidFill>
          <a:latin typeface="Rubik Medium" pitchFamily="2" charset="-79"/>
          <a:ea typeface="+mj-ea"/>
          <a:cs typeface="Rubik Medium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06A72BF-BA37-0444-88D3-A58351D5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572310"/>
            <a:ext cx="11083636" cy="570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8A02B6-7F0F-0F48-8739-128A7FED9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0" y="1285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3651"/>
                </a:solidFill>
                <a:latin typeface="+mj-lt"/>
              </a:defRPr>
            </a:lvl1pPr>
          </a:lstStyle>
          <a:p>
            <a:fld id="{EEFB4149-5BE6-BB4E-902B-1079516B44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FC5F5D6-95FF-7543-A5EB-AAC83DB069C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215577" y="6166189"/>
            <a:ext cx="2119238" cy="418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245616F-970E-4E49-91C1-2846E9D0CFD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083150" y="-6260"/>
            <a:ext cx="4178300" cy="436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978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76" r:id="rId3"/>
    <p:sldLayoutId id="2147483666" r:id="rId4"/>
    <p:sldLayoutId id="2147483678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3651"/>
          </a:solidFill>
          <a:latin typeface="Rubik Medium" pitchFamily="2" charset="-79"/>
          <a:ea typeface="+mj-ea"/>
          <a:cs typeface="Rubik Medium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06A72BF-BA37-0444-88D3-A58351D5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4" y="365126"/>
            <a:ext cx="11361682" cy="570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8B1AFE-B6F2-7141-B797-DDEC36305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413" y="1216464"/>
            <a:ext cx="11361683" cy="5007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7CCF7AD-3818-AD4E-B353-4863CABF5F83}"/>
              </a:ext>
            </a:extLst>
          </p:cNvPr>
          <p:cNvSpPr/>
          <p:nvPr userDrawn="1"/>
        </p:nvSpPr>
        <p:spPr>
          <a:xfrm>
            <a:off x="-10510" y="-10510"/>
            <a:ext cx="3512745" cy="94593"/>
          </a:xfrm>
          <a:prstGeom prst="rect">
            <a:avLst/>
          </a:prstGeom>
          <a:solidFill>
            <a:srgbClr val="008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586FE75-5CDF-8B47-AC48-DBE4D66D7E82}"/>
              </a:ext>
            </a:extLst>
          </p:cNvPr>
          <p:cNvSpPr/>
          <p:nvPr userDrawn="1"/>
        </p:nvSpPr>
        <p:spPr>
          <a:xfrm>
            <a:off x="3502235" y="-10510"/>
            <a:ext cx="8768761" cy="94593"/>
          </a:xfrm>
          <a:prstGeom prst="rect">
            <a:avLst/>
          </a:prstGeom>
          <a:solidFill>
            <a:srgbClr val="00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="" xmlns:a16="http://schemas.microsoft.com/office/drawing/2014/main" id="{14AF6002-47B3-1F4B-B2A8-2B33C61463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420" y="263470"/>
            <a:ext cx="1804646" cy="3823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3298BE-6D58-6143-81B4-9E60A223E33E}"/>
              </a:ext>
            </a:extLst>
          </p:cNvPr>
          <p:cNvSpPr txBox="1"/>
          <p:nvPr userDrawn="1"/>
        </p:nvSpPr>
        <p:spPr>
          <a:xfrm>
            <a:off x="7210097" y="6603467"/>
            <a:ext cx="49819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700" b="0" i="0" spc="3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COPYRIGHT BIOFOURMIS.</a:t>
            </a:r>
            <a:r>
              <a:rPr lang="de-DE" sz="700" b="0" i="0" spc="300" baseline="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ALL RIGHTS RESERVED.</a:t>
            </a:r>
            <a:endParaRPr lang="en-US" sz="700" b="0" i="0" spc="3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8A02B6-7F0F-0F48-8739-128A7FED9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0414" y="65218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B4149-5BE6-BB4E-902B-1079516B44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924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65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13" Type="http://schemas.openxmlformats.org/officeDocument/2006/relationships/image" Target="../media/image39.tiff"/><Relationship Id="rId3" Type="http://schemas.openxmlformats.org/officeDocument/2006/relationships/image" Target="../media/image29.png"/><Relationship Id="rId7" Type="http://schemas.openxmlformats.org/officeDocument/2006/relationships/image" Target="../media/image33.tiff"/><Relationship Id="rId12" Type="http://schemas.openxmlformats.org/officeDocument/2006/relationships/image" Target="../media/image38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11" Type="http://schemas.openxmlformats.org/officeDocument/2006/relationships/image" Target="../media/image37.tiff"/><Relationship Id="rId5" Type="http://schemas.openxmlformats.org/officeDocument/2006/relationships/image" Target="../media/image31.tiff"/><Relationship Id="rId10" Type="http://schemas.openxmlformats.org/officeDocument/2006/relationships/image" Target="../media/image36.tiff"/><Relationship Id="rId4" Type="http://schemas.openxmlformats.org/officeDocument/2006/relationships/image" Target="../media/image30.tiff"/><Relationship Id="rId9" Type="http://schemas.openxmlformats.org/officeDocument/2006/relationships/image" Target="../media/image35.tiff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tiff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3.wdp"/><Relationship Id="rId10" Type="http://schemas.openxmlformats.org/officeDocument/2006/relationships/image" Target="../media/image61.emf"/><Relationship Id="rId4" Type="http://schemas.openxmlformats.org/officeDocument/2006/relationships/image" Target="../media/image56.png"/><Relationship Id="rId9" Type="http://schemas.openxmlformats.org/officeDocument/2006/relationships/image" Target="../media/image6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4.tiff"/><Relationship Id="rId4" Type="http://schemas.openxmlformats.org/officeDocument/2006/relationships/image" Target="../media/image6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riangle 33">
            <a:extLst>
              <a:ext uri="{FF2B5EF4-FFF2-40B4-BE49-F238E27FC236}">
                <a16:creationId xmlns="" xmlns:a16="http://schemas.microsoft.com/office/drawing/2014/main" id="{C8B4DE14-0FA6-7672-A566-17B43E9C8BD7}"/>
              </a:ext>
            </a:extLst>
          </p:cNvPr>
          <p:cNvSpPr/>
          <p:nvPr/>
        </p:nvSpPr>
        <p:spPr>
          <a:xfrm>
            <a:off x="404953" y="4293705"/>
            <a:ext cx="6359994" cy="2564296"/>
          </a:xfrm>
          <a:prstGeom prst="triangle">
            <a:avLst>
              <a:gd name="adj" fmla="val 4960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>
            <a:extLst>
              <a:ext uri="{FF2B5EF4-FFF2-40B4-BE49-F238E27FC236}">
                <a16:creationId xmlns="" xmlns:a16="http://schemas.microsoft.com/office/drawing/2014/main" id="{A2F45486-7D03-8370-AD92-08495CEDC487}"/>
              </a:ext>
            </a:extLst>
          </p:cNvPr>
          <p:cNvSpPr/>
          <p:nvPr/>
        </p:nvSpPr>
        <p:spPr>
          <a:xfrm>
            <a:off x="0" y="0"/>
            <a:ext cx="8530775" cy="6858000"/>
          </a:xfrm>
          <a:custGeom>
            <a:avLst/>
            <a:gdLst>
              <a:gd name="connsiteX0" fmla="*/ 0 w 6418217"/>
              <a:gd name="connsiteY0" fmla="*/ 5434149 h 5434149"/>
              <a:gd name="connsiteX1" fmla="*/ 0 w 6418217"/>
              <a:gd name="connsiteY1" fmla="*/ 0 h 5434149"/>
              <a:gd name="connsiteX2" fmla="*/ 6418217 w 6418217"/>
              <a:gd name="connsiteY2" fmla="*/ 5434149 h 5434149"/>
              <a:gd name="connsiteX3" fmla="*/ 0 w 6418217"/>
              <a:gd name="connsiteY3" fmla="*/ 5434149 h 5434149"/>
              <a:gd name="connsiteX0" fmla="*/ 0 w 7167154"/>
              <a:gd name="connsiteY0" fmla="*/ 5442857 h 5442857"/>
              <a:gd name="connsiteX1" fmla="*/ 0 w 7167154"/>
              <a:gd name="connsiteY1" fmla="*/ 8708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  <a:gd name="connsiteX0" fmla="*/ 0 w 7167154"/>
              <a:gd name="connsiteY0" fmla="*/ 5442857 h 5442857"/>
              <a:gd name="connsiteX1" fmla="*/ 0 w 7167154"/>
              <a:gd name="connsiteY1" fmla="*/ 1796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7154" h="5442857">
                <a:moveTo>
                  <a:pt x="0" y="5442857"/>
                </a:moveTo>
                <a:lnTo>
                  <a:pt x="0" y="1796"/>
                </a:lnTo>
                <a:lnTo>
                  <a:pt x="7167154" y="0"/>
                </a:lnTo>
                <a:lnTo>
                  <a:pt x="0" y="5442857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 l="-18313" t="-4602" r="-603" b="-46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iagonal Stripe 26">
            <a:extLst>
              <a:ext uri="{FF2B5EF4-FFF2-40B4-BE49-F238E27FC236}">
                <a16:creationId xmlns="" xmlns:a16="http://schemas.microsoft.com/office/drawing/2014/main" id="{678D605C-C06E-6F10-8AE3-CF66E1F737E5}"/>
              </a:ext>
            </a:extLst>
          </p:cNvPr>
          <p:cNvSpPr/>
          <p:nvPr/>
        </p:nvSpPr>
        <p:spPr>
          <a:xfrm>
            <a:off x="1" y="0"/>
            <a:ext cx="8542116" cy="6858000"/>
          </a:xfrm>
          <a:custGeom>
            <a:avLst/>
            <a:gdLst>
              <a:gd name="connsiteX0" fmla="*/ 0 w 7715794"/>
              <a:gd name="connsiteY0" fmla="*/ 2904309 h 5808617"/>
              <a:gd name="connsiteX1" fmla="*/ 3857897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2904309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5412378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5412378 h 580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794" h="5808617">
                <a:moveTo>
                  <a:pt x="0" y="5412378"/>
                </a:moveTo>
                <a:lnTo>
                  <a:pt x="7219405" y="0"/>
                </a:lnTo>
                <a:lnTo>
                  <a:pt x="7715794" y="0"/>
                </a:lnTo>
                <a:lnTo>
                  <a:pt x="0" y="5808617"/>
                </a:lnTo>
                <a:lnTo>
                  <a:pt x="0" y="5412378"/>
                </a:lnTo>
                <a:close/>
              </a:path>
            </a:pathLst>
          </a:custGeom>
          <a:solidFill>
            <a:schemeClr val="bg1">
              <a:alpha val="637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21292D5-E981-D14C-989B-7CEC2C8200F3}"/>
              </a:ext>
            </a:extLst>
          </p:cNvPr>
          <p:cNvSpPr/>
          <p:nvPr/>
        </p:nvSpPr>
        <p:spPr>
          <a:xfrm>
            <a:off x="4978132" y="4067323"/>
            <a:ext cx="5955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Milan Shah, Chief Technology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Officer,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Biofourmis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F46F97D-C12F-D44D-BDA1-BA2147102035}"/>
              </a:ext>
            </a:extLst>
          </p:cNvPr>
          <p:cNvSpPr/>
          <p:nvPr/>
        </p:nvSpPr>
        <p:spPr>
          <a:xfrm>
            <a:off x="4752908" y="3068707"/>
            <a:ext cx="6455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“Hi dear, the doctor is here – </a:t>
            </a:r>
            <a:endParaRPr 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EMR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wallet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35B16FB-86BA-8024-5328-2E66380CFFBD}"/>
              </a:ext>
            </a:extLst>
          </p:cNvPr>
          <p:cNvSpPr txBox="1"/>
          <p:nvPr/>
        </p:nvSpPr>
        <p:spPr>
          <a:xfrm>
            <a:off x="365760" y="372495"/>
            <a:ext cx="5416732" cy="1636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20"/>
              </a:lnSpc>
            </a:pP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Blockchain in Healthcare </a:t>
            </a:r>
            <a:b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</a:b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Today &amp; </a:t>
            </a:r>
            <a:r>
              <a:rPr lang="en-US" sz="4400" b="1" i="0" u="none" strike="noStrike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Tomorrow</a:t>
            </a:r>
            <a:endParaRPr lang="en-US" sz="4400" b="1" i="0" u="none" strike="noStrike" dirty="0" smtClean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B247252-4211-03EC-30CF-1AC115395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02516" y="5355961"/>
            <a:ext cx="2065710" cy="958318"/>
          </a:xfrm>
          <a:prstGeom prst="rect">
            <a:avLst/>
          </a:prstGeom>
        </p:spPr>
      </p:pic>
      <p:grpSp>
        <p:nvGrpSpPr>
          <p:cNvPr id="3" name="Group 36">
            <a:extLst>
              <a:ext uri="{FF2B5EF4-FFF2-40B4-BE49-F238E27FC236}">
                <a16:creationId xmlns="" xmlns:a16="http://schemas.microsoft.com/office/drawing/2014/main" id="{00FF01A1-0AC9-66D6-36AA-6B7153118590}"/>
              </a:ext>
            </a:extLst>
          </p:cNvPr>
          <p:cNvGrpSpPr/>
          <p:nvPr/>
        </p:nvGrpSpPr>
        <p:grpSpPr>
          <a:xfrm>
            <a:off x="7924928" y="5146971"/>
            <a:ext cx="4060526" cy="1220049"/>
            <a:chOff x="7494104" y="749459"/>
            <a:chExt cx="4060526" cy="1220049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D76886AE-FAF5-D046-BC08-8CA71270A5FE}"/>
                </a:ext>
              </a:extLst>
            </p:cNvPr>
            <p:cNvSpPr/>
            <p:nvPr/>
          </p:nvSpPr>
          <p:spPr>
            <a:xfrm>
              <a:off x="10125365" y="1446288"/>
              <a:ext cx="14292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dirty="0">
                  <a:solidFill>
                    <a:srgbClr val="E72625"/>
                  </a:solidFill>
                  <a:cs typeface="Arial" panose="020B0604020202020204" pitchFamily="34" charset="0"/>
                </a:rPr>
                <a:t>2022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8A700317-99D7-8FBE-8310-65CF3E63C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104" y="749459"/>
              <a:ext cx="3940036" cy="1197947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D566CCEE-A373-CF6D-FE03-CAF2E5D65789}"/>
              </a:ext>
            </a:extLst>
          </p:cNvPr>
          <p:cNvSpPr>
            <a:spLocks noChangeAspect="1"/>
          </p:cNvSpPr>
          <p:nvPr/>
        </p:nvSpPr>
        <p:spPr>
          <a:xfrm>
            <a:off x="7449498" y="282078"/>
            <a:ext cx="1907152" cy="1907152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39881" t="-2720" r="-13520" b="-2720"/>
            </a:stretch>
          </a:blip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72812EE-3428-CF42-8A28-F07B3331D4D6}"/>
              </a:ext>
            </a:extLst>
          </p:cNvPr>
          <p:cNvSpPr/>
          <p:nvPr/>
        </p:nvSpPr>
        <p:spPr>
          <a:xfrm>
            <a:off x="9242376" y="727823"/>
            <a:ext cx="2743078" cy="1015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15, 2022</a:t>
            </a:r>
          </a:p>
          <a:p>
            <a:pPr algn="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Public Library</a:t>
            </a:r>
          </a:p>
          <a:p>
            <a:pPr algn="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Austin, TX  USA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9520">
            <a:off x="2165921" y="2268277"/>
            <a:ext cx="2760465" cy="266093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8391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DDDA55-993A-AA4E-BFD8-42841B135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creating the EHR?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76FA76-F1CA-0F61-3AA9-E87CA55B4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monitoring, continuous analysis -&gt; Stream of medical records</a:t>
            </a:r>
          </a:p>
          <a:p>
            <a:pPr lvl="1"/>
            <a:r>
              <a:rPr lang="en-US" dirty="0"/>
              <a:t>Overnight – Sleep Apnea, CRS onset…</a:t>
            </a:r>
          </a:p>
          <a:p>
            <a:pPr lvl="1"/>
            <a:r>
              <a:rPr lang="en-US" dirty="0"/>
              <a:t>Continuous – </a:t>
            </a:r>
            <a:r>
              <a:rPr lang="en-US" dirty="0" err="1"/>
              <a:t>Afib</a:t>
            </a:r>
            <a:r>
              <a:rPr lang="en-US" dirty="0"/>
              <a:t> burden, blood glucose monitoring…</a:t>
            </a:r>
          </a:p>
          <a:p>
            <a:pPr lvl="1"/>
            <a:endParaRPr lang="en-US" dirty="0"/>
          </a:p>
          <a:p>
            <a:r>
              <a:rPr lang="en-US" dirty="0"/>
              <a:t>EHR records effectively “created by patients”</a:t>
            </a:r>
          </a:p>
          <a:p>
            <a:endParaRPr lang="en-US" dirty="0"/>
          </a:p>
          <a:p>
            <a:r>
              <a:rPr lang="en-US" dirty="0"/>
              <a:t>Of course, in addition to the EHRs created by care providers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20C2FC9-AC2A-1C9E-804C-6C596F8B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2654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9BA2B44C-18AC-4BB0-BFF2-ABC2A088D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EHR Wallet likely to be the most effective way to assemble complete picture of patient’s medical profile and history.</a:t>
            </a:r>
          </a:p>
          <a:p>
            <a:endParaRPr lang="en-US" dirty="0"/>
          </a:p>
          <a:p>
            <a:r>
              <a:rPr lang="en-US" dirty="0"/>
              <a:t>Care co-coordination – variety of service providers will provide service at home.</a:t>
            </a:r>
          </a:p>
          <a:p>
            <a:pPr lvl="1"/>
            <a:r>
              <a:rPr lang="en-US" dirty="0"/>
              <a:t>Acute, post-acute, chronic phases</a:t>
            </a:r>
          </a:p>
          <a:p>
            <a:pPr lvl="1"/>
            <a:r>
              <a:rPr lang="en-US" dirty="0"/>
              <a:t>Virtual patient management</a:t>
            </a:r>
          </a:p>
          <a:p>
            <a:pPr lvl="1"/>
            <a:endParaRPr lang="en-US" dirty="0"/>
          </a:p>
          <a:p>
            <a:r>
              <a:rPr lang="en-US" dirty="0"/>
              <a:t>Need for EHRs in Wallet to be:</a:t>
            </a:r>
          </a:p>
          <a:p>
            <a:pPr lvl="1"/>
            <a:r>
              <a:rPr lang="en-US" dirty="0" err="1"/>
              <a:t>Adjuticated</a:t>
            </a:r>
            <a:endParaRPr lang="en-US" dirty="0"/>
          </a:p>
          <a:p>
            <a:pPr lvl="1"/>
            <a:r>
              <a:rPr lang="en-US" dirty="0"/>
              <a:t>Validated</a:t>
            </a:r>
          </a:p>
          <a:p>
            <a:pPr lvl="1"/>
            <a:r>
              <a:rPr lang="en-US" dirty="0"/>
              <a:t>Aggregated</a:t>
            </a:r>
          </a:p>
          <a:p>
            <a:pPr lvl="1"/>
            <a:r>
              <a:rPr lang="en-US" dirty="0"/>
              <a:t>Shared on an episodic, time bound, or permanent basis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416B963-D530-0C5D-51ED-57FEA2C0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FC2259E3-F6E6-BF9B-D624-723498BE5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Care@Home</a:t>
            </a:r>
            <a:r>
              <a:rPr lang="en-US" dirty="0"/>
              <a:t> and the EHR Wallet</a:t>
            </a:r>
          </a:p>
        </p:txBody>
      </p:sp>
    </p:spTree>
    <p:extLst>
      <p:ext uri="{BB962C8B-B14F-4D97-AF65-F5344CB8AC3E}">
        <p14:creationId xmlns="" xmlns:p14="http://schemas.microsoft.com/office/powerpoint/2010/main" val="3996826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9B061052-3E5B-094F-9762-FFA15B09A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practice is moving to the home – disruptive forces at play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Increasing need for patient centric (decentralized) EHR systems</a:t>
            </a:r>
          </a:p>
          <a:p>
            <a:pPr lvl="1"/>
            <a:r>
              <a:rPr lang="en-US" dirty="0"/>
              <a:t>Will ”network of networks” be relevant in this new world?</a:t>
            </a:r>
          </a:p>
          <a:p>
            <a:pPr lvl="1"/>
            <a:endParaRPr lang="en-US" dirty="0"/>
          </a:p>
          <a:p>
            <a:r>
              <a:rPr lang="en-US" dirty="0"/>
              <a:t>Complex workflows in patient app/EHR Wallet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756CA4-1158-3CB6-CCE2-D88BE879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D7A516F1-8570-2170-D356-C7E9412C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take-aways</a:t>
            </a:r>
          </a:p>
        </p:txBody>
      </p:sp>
    </p:spTree>
    <p:extLst>
      <p:ext uri="{BB962C8B-B14F-4D97-AF65-F5344CB8AC3E}">
        <p14:creationId xmlns="" xmlns:p14="http://schemas.microsoft.com/office/powerpoint/2010/main" val="22889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20FBEA1-F098-FC40-BA60-C1296E0A9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 descr="A sign on the side of a road&#10;&#10;Description automatically generated">
            <a:extLst>
              <a:ext uri="{FF2B5EF4-FFF2-40B4-BE49-F238E27FC236}">
                <a16:creationId xmlns="" xmlns:a16="http://schemas.microsoft.com/office/drawing/2014/main" id="{60EFBB3E-2EF9-E440-817F-73AF0C63FA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137563" y="0"/>
            <a:ext cx="8054437" cy="6865967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="" xmlns:a16="http://schemas.microsoft.com/office/drawing/2014/main" id="{2E7C821E-0C51-7542-9ABC-186B91FBCA34}"/>
              </a:ext>
            </a:extLst>
          </p:cNvPr>
          <p:cNvSpPr/>
          <p:nvPr/>
        </p:nvSpPr>
        <p:spPr>
          <a:xfrm>
            <a:off x="4131845" y="-14506"/>
            <a:ext cx="4348528" cy="688047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CDB601D-A3E5-624B-A49B-73186E7DCAE7}"/>
              </a:ext>
            </a:extLst>
          </p:cNvPr>
          <p:cNvSpPr/>
          <p:nvPr/>
        </p:nvSpPr>
        <p:spPr>
          <a:xfrm>
            <a:off x="0" y="671513"/>
            <a:ext cx="4221179" cy="618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90FD061F-BC3A-B14A-A4C6-53F28F4C3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8" y="566994"/>
            <a:ext cx="2444830" cy="518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1ACC91C-381F-C64A-A253-3D09E4749A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37993" b="38967"/>
          <a:stretch/>
        </p:blipFill>
        <p:spPr>
          <a:xfrm>
            <a:off x="182880" y="6412218"/>
            <a:ext cx="710637" cy="1637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1CF8CB3-5F6C-5F4A-95C0-4D385661561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6416" y="6325520"/>
            <a:ext cx="341300" cy="273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0B949E2-E739-8046-A5C7-C2AE6EBC72D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31231" y="6412217"/>
            <a:ext cx="583022" cy="1637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713E13E-B67F-6A49-B4FE-F0C99B0D5F5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04771" y="6407025"/>
            <a:ext cx="978224" cy="210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9DF93E5-DEA0-874E-A884-ED8D67D6736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64991" y="6387723"/>
            <a:ext cx="692150" cy="2491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59290C7-43FA-B346-B8BE-BC73EF7F7DC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85811" y="6435729"/>
            <a:ext cx="558800" cy="201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DF70-817E-5740-AF2B-E5664645D9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7920" b="34640"/>
          <a:stretch/>
        </p:blipFill>
        <p:spPr>
          <a:xfrm>
            <a:off x="4317361" y="6416428"/>
            <a:ext cx="720166" cy="155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288B87F-AB29-C847-BA86-6882D063039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15421" y="6435729"/>
            <a:ext cx="871686" cy="1527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6344C76-ABF5-9C46-AFC6-8CFC2C5CB6F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65001" y="6448665"/>
            <a:ext cx="521208" cy="1647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A6C5869-F01B-5249-BD48-609CFE87581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82391" y="6389858"/>
            <a:ext cx="270371" cy="247039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0AD1893-C31E-9D48-AF64-36A25713B3F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48944" y="6419397"/>
            <a:ext cx="704088" cy="18541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BD356CE-6CAE-B047-8CD5-02DA9E425975}"/>
              </a:ext>
            </a:extLst>
          </p:cNvPr>
          <p:cNvSpPr txBox="1"/>
          <p:nvPr/>
        </p:nvSpPr>
        <p:spPr>
          <a:xfrm>
            <a:off x="409979" y="1721858"/>
            <a:ext cx="60087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651"/>
                </a:solidFill>
                <a:latin typeface="Rubik Medium" pitchFamily="2" charset="-79"/>
                <a:cs typeface="Rubik Medium" pitchFamily="2" charset="-79"/>
              </a:rPr>
              <a:t>POWERING </a:t>
            </a:r>
          </a:p>
          <a:p>
            <a:r>
              <a:rPr lang="en-US" sz="4000" b="1" dirty="0">
                <a:solidFill>
                  <a:srgbClr val="003651"/>
                </a:solidFill>
                <a:latin typeface="Rubik Medium" pitchFamily="2" charset="-79"/>
                <a:cs typeface="Rubik Medium" pitchFamily="2" charset="-79"/>
              </a:rPr>
              <a:t>PERSONALIZED PREDICTIVE CARE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AC98771-23F2-514C-A8C2-608719984B4A}"/>
              </a:ext>
            </a:extLst>
          </p:cNvPr>
          <p:cNvSpPr txBox="1"/>
          <p:nvPr/>
        </p:nvSpPr>
        <p:spPr>
          <a:xfrm>
            <a:off x="409979" y="3739598"/>
            <a:ext cx="6008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8B4"/>
                </a:solidFill>
                <a:latin typeface="Poppins" pitchFamily="2" charset="77"/>
                <a:cs typeface="Poppins" pitchFamily="2" charset="77"/>
              </a:rPr>
              <a:t>Hi Dear, the doctor’s here – where is our EMR wallet?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0B017AF-2355-6F45-BAC4-23E635D69375}"/>
              </a:ext>
            </a:extLst>
          </p:cNvPr>
          <p:cNvSpPr txBox="1"/>
          <p:nvPr/>
        </p:nvSpPr>
        <p:spPr>
          <a:xfrm>
            <a:off x="409979" y="4711781"/>
            <a:ext cx="600870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3651"/>
                </a:solidFill>
                <a:latin typeface="Poppins" pitchFamily="2" charset="77"/>
                <a:cs typeface="Poppins" pitchFamily="2" charset="77"/>
              </a:rPr>
              <a:t>ConV2X Austin</a:t>
            </a:r>
            <a:endParaRPr lang="en-US" sz="1500" dirty="0">
              <a:solidFill>
                <a:srgbClr val="00365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US" sz="1300" dirty="0">
                <a:solidFill>
                  <a:srgbClr val="0088B4"/>
                </a:solidFill>
                <a:latin typeface="Poppins" pitchFamily="2" charset="77"/>
                <a:cs typeface="Poppins" pitchFamily="2" charset="77"/>
              </a:rPr>
              <a:t>September 2022</a:t>
            </a:r>
          </a:p>
        </p:txBody>
      </p:sp>
    </p:spTree>
    <p:extLst>
      <p:ext uri="{BB962C8B-B14F-4D97-AF65-F5344CB8AC3E}">
        <p14:creationId xmlns="" xmlns:p14="http://schemas.microsoft.com/office/powerpoint/2010/main" val="67585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780B9-D33A-9F4A-8FFA-B5EA2D942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en-US" sz="4800" dirty="0">
                <a:latin typeface="Calibri Light" panose="020F0302020204030204" pitchFamily="34" charset="0"/>
              </a:rPr>
              <a:t>Milan Shah, Chief Technology Officer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CBEDA0-70EF-FE40-BCDE-C53106E7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EFB4149-5BE6-BB4E-902B-1079516B4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D42AAD4E-6A07-E64A-94D8-2C830F1E2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431" y="326395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 descr="A person with a beard&#10;&#10;Description automatically generated with low confidence">
            <a:extLst>
              <a:ext uri="{FF2B5EF4-FFF2-40B4-BE49-F238E27FC236}">
                <a16:creationId xmlns="" xmlns:a16="http://schemas.microsoft.com/office/drawing/2014/main" id="{2BE1FC26-F499-B048-BFAB-F164EE36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28" y="1906602"/>
            <a:ext cx="2762912" cy="34265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F4CC661-6D0F-5D36-5D3F-922FDFB9B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968" y="1906602"/>
            <a:ext cx="3951427" cy="837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4FE924-CA74-D2AA-9E82-3C31C9D4CBA2}"/>
              </a:ext>
            </a:extLst>
          </p:cNvPr>
          <p:cNvSpPr txBox="1"/>
          <p:nvPr/>
        </p:nvSpPr>
        <p:spPr>
          <a:xfrm>
            <a:off x="4369968" y="3054022"/>
            <a:ext cx="5598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milan.shah@Biofourmis.com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4000083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8E38ACD7-8440-AB83-46FE-B8361F8EF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Care@Home</a:t>
            </a:r>
            <a:r>
              <a:rPr lang="en-US" dirty="0"/>
              <a:t> - The perfect storm and the disruption</a:t>
            </a:r>
          </a:p>
          <a:p>
            <a:r>
              <a:rPr lang="en-US" dirty="0"/>
              <a:t>Predictive technologies and early intervention</a:t>
            </a:r>
          </a:p>
          <a:p>
            <a:r>
              <a:rPr lang="en-US" dirty="0"/>
              <a:t>Who’s creating the EHRs?</a:t>
            </a:r>
          </a:p>
          <a:p>
            <a:r>
              <a:rPr lang="en-US" dirty="0" err="1"/>
              <a:t>Care@Home</a:t>
            </a:r>
            <a:r>
              <a:rPr lang="en-US" dirty="0"/>
              <a:t> and the EMR Wallet</a:t>
            </a:r>
          </a:p>
          <a:p>
            <a:r>
              <a:rPr lang="en-US" dirty="0"/>
              <a:t>Three take-aways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695B77F-C259-6F48-D3A5-98FC3E20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FBA2BD5-FF3E-D1F2-1789-363C4369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="" xmlns:p14="http://schemas.microsoft.com/office/powerpoint/2010/main" val="1089566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Oura Ring product heritage-silver">
            <a:extLst>
              <a:ext uri="{FF2B5EF4-FFF2-40B4-BE49-F238E27FC236}">
                <a16:creationId xmlns="" xmlns:a16="http://schemas.microsoft.com/office/drawing/2014/main" id="{A276444A-5DC1-AF37-8E85-D5486B3BA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03" y="2245289"/>
            <a:ext cx="619402" cy="463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8153F69-C8CF-28DE-A1BE-F91708186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988" y="2251753"/>
            <a:ext cx="1190193" cy="1257246"/>
          </a:xfrm>
          <a:prstGeom prst="rect">
            <a:avLst/>
          </a:prstGeom>
        </p:spPr>
      </p:pic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FAAA33B2-CCA7-035D-5334-B31CD1D4E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350" y="2093171"/>
            <a:ext cx="2457805" cy="14114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C024F1C-8C8B-B93F-5369-E199F69A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7D51B1C0-CBFD-BC39-9F3C-A83EE129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Care@Home</a:t>
            </a:r>
            <a:r>
              <a:rPr lang="en-US" dirty="0"/>
              <a:t> – The perfect storm and the disruption</a:t>
            </a:r>
          </a:p>
        </p:txBody>
      </p:sp>
      <p:pic>
        <p:nvPicPr>
          <p:cNvPr id="5" name="Picture 2" descr="Ever ion : Amazon.co.uk: Sports &amp; Outdoors">
            <a:extLst>
              <a:ext uri="{FF2B5EF4-FFF2-40B4-BE49-F238E27FC236}">
                <a16:creationId xmlns="" xmlns:a16="http://schemas.microsoft.com/office/drawing/2014/main" id="{2858A82A-A120-31AC-A5D3-A6B5F5134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68" y="2750466"/>
            <a:ext cx="535863" cy="535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italPatch granted EUA for monitoring COVID-19 patients' QT intervals |  MobiHealthNews">
            <a:extLst>
              <a:ext uri="{FF2B5EF4-FFF2-40B4-BE49-F238E27FC236}">
                <a16:creationId xmlns="" xmlns:a16="http://schemas.microsoft.com/office/drawing/2014/main" id="{B173B9A8-885A-BB3A-2B49-FCA4E624B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15" y="1811479"/>
            <a:ext cx="910941" cy="513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21C3D1-E168-50EE-6EA4-2D8011E25B9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637" y="2352073"/>
            <a:ext cx="447100" cy="475829"/>
          </a:xfrm>
          <a:prstGeom prst="rect">
            <a:avLst/>
          </a:prstGeom>
        </p:spPr>
      </p:pic>
      <p:pic>
        <p:nvPicPr>
          <p:cNvPr id="13" name="Picture 14" descr="EARLY SENSE, SENSOR - BED | Web Channel | United States">
            <a:extLst>
              <a:ext uri="{FF2B5EF4-FFF2-40B4-BE49-F238E27FC236}">
                <a16:creationId xmlns="" xmlns:a16="http://schemas.microsoft.com/office/drawing/2014/main" id="{FC9D392A-AF19-E534-57A3-592F5C018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471" b="16690"/>
          <a:stretch/>
        </p:blipFill>
        <p:spPr bwMode="auto">
          <a:xfrm>
            <a:off x="638780" y="3245856"/>
            <a:ext cx="747335" cy="4696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5B7E109-300D-8508-4789-255479A53B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1300" y="3132381"/>
            <a:ext cx="449746" cy="5716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C2B1959-DEF8-75BA-7AF5-1A8A17F29B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1422" y="3638855"/>
            <a:ext cx="695983" cy="57482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="" xmlns:a16="http://schemas.microsoft.com/office/drawing/2014/main" id="{1F274565-6E1F-C8F3-5D28-171DE6F9CBB8}"/>
              </a:ext>
            </a:extLst>
          </p:cNvPr>
          <p:cNvSpPr/>
          <p:nvPr/>
        </p:nvSpPr>
        <p:spPr>
          <a:xfrm>
            <a:off x="1530089" y="2670113"/>
            <a:ext cx="725864" cy="696568"/>
          </a:xfrm>
          <a:prstGeom prst="ellipse">
            <a:avLst/>
          </a:prstGeom>
          <a:noFill/>
          <a:ln>
            <a:solidFill>
              <a:srgbClr val="003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D501AF11-B423-45E2-E316-04EC8FBCB8E8}"/>
              </a:ext>
            </a:extLst>
          </p:cNvPr>
          <p:cNvSpPr/>
          <p:nvPr/>
        </p:nvSpPr>
        <p:spPr>
          <a:xfrm>
            <a:off x="2300374" y="2119927"/>
            <a:ext cx="725864" cy="696568"/>
          </a:xfrm>
          <a:prstGeom prst="ellipse">
            <a:avLst/>
          </a:prstGeom>
          <a:noFill/>
          <a:ln>
            <a:solidFill>
              <a:srgbClr val="003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C71DB9C-8F53-827F-EAB7-A71F983BAF1F}"/>
              </a:ext>
            </a:extLst>
          </p:cNvPr>
          <p:cNvSpPr/>
          <p:nvPr/>
        </p:nvSpPr>
        <p:spPr>
          <a:xfrm>
            <a:off x="1504182" y="1702406"/>
            <a:ext cx="725864" cy="696568"/>
          </a:xfrm>
          <a:prstGeom prst="ellipse">
            <a:avLst/>
          </a:prstGeom>
          <a:noFill/>
          <a:ln>
            <a:solidFill>
              <a:srgbClr val="003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484FC16-BDC3-F74B-E79C-8B64D2137FF3}"/>
              </a:ext>
            </a:extLst>
          </p:cNvPr>
          <p:cNvSpPr/>
          <p:nvPr/>
        </p:nvSpPr>
        <p:spPr>
          <a:xfrm>
            <a:off x="778317" y="2252532"/>
            <a:ext cx="725864" cy="696568"/>
          </a:xfrm>
          <a:prstGeom prst="ellipse">
            <a:avLst/>
          </a:prstGeom>
          <a:noFill/>
          <a:ln>
            <a:solidFill>
              <a:srgbClr val="003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D1EC87B8-6196-7AD2-7349-1E8839ACF4CF}"/>
              </a:ext>
            </a:extLst>
          </p:cNvPr>
          <p:cNvSpPr/>
          <p:nvPr/>
        </p:nvSpPr>
        <p:spPr>
          <a:xfrm>
            <a:off x="2443241" y="3049562"/>
            <a:ext cx="725864" cy="696568"/>
          </a:xfrm>
          <a:prstGeom prst="ellipse">
            <a:avLst/>
          </a:prstGeom>
          <a:noFill/>
          <a:ln>
            <a:solidFill>
              <a:srgbClr val="003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A3E4FBE0-4A65-2C76-5006-545094404EAC}"/>
              </a:ext>
            </a:extLst>
          </p:cNvPr>
          <p:cNvSpPr/>
          <p:nvPr/>
        </p:nvSpPr>
        <p:spPr>
          <a:xfrm>
            <a:off x="649515" y="3132381"/>
            <a:ext cx="725864" cy="696568"/>
          </a:xfrm>
          <a:prstGeom prst="ellipse">
            <a:avLst/>
          </a:prstGeom>
          <a:noFill/>
          <a:ln>
            <a:solidFill>
              <a:srgbClr val="003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C0D1F042-461F-7A4C-7AD7-1D203D70498A}"/>
              </a:ext>
            </a:extLst>
          </p:cNvPr>
          <p:cNvSpPr/>
          <p:nvPr/>
        </p:nvSpPr>
        <p:spPr>
          <a:xfrm>
            <a:off x="1551457" y="3587775"/>
            <a:ext cx="725864" cy="696568"/>
          </a:xfrm>
          <a:prstGeom prst="ellipse">
            <a:avLst/>
          </a:prstGeom>
          <a:noFill/>
          <a:ln>
            <a:solidFill>
              <a:srgbClr val="003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hat is a Neural Network? | TIBCO Software">
            <a:extLst>
              <a:ext uri="{FF2B5EF4-FFF2-40B4-BE49-F238E27FC236}">
                <a16:creationId xmlns="" xmlns:a16="http://schemas.microsoft.com/office/drawing/2014/main" id="{A365A830-09DB-C84C-005A-F940F8875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905" y="2020383"/>
            <a:ext cx="3189698" cy="1615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ight Arrow 43">
            <a:extLst>
              <a:ext uri="{FF2B5EF4-FFF2-40B4-BE49-F238E27FC236}">
                <a16:creationId xmlns="" xmlns:a16="http://schemas.microsoft.com/office/drawing/2014/main" id="{C0DD2979-5BDA-E46B-E9A7-F9580E5A1102}"/>
              </a:ext>
            </a:extLst>
          </p:cNvPr>
          <p:cNvSpPr/>
          <p:nvPr/>
        </p:nvSpPr>
        <p:spPr>
          <a:xfrm>
            <a:off x="3332440" y="2520576"/>
            <a:ext cx="795447" cy="490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="" xmlns:a16="http://schemas.microsoft.com/office/drawing/2014/main" id="{88A37E70-D4B7-61F3-C87D-EC46C88934C3}"/>
              </a:ext>
            </a:extLst>
          </p:cNvPr>
          <p:cNvSpPr/>
          <p:nvPr/>
        </p:nvSpPr>
        <p:spPr>
          <a:xfrm>
            <a:off x="6906270" y="2477266"/>
            <a:ext cx="795447" cy="490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larm bell, danger signal, hooder, horn, siren, warning bell icon -  Download on Iconfinder">
            <a:extLst>
              <a:ext uri="{FF2B5EF4-FFF2-40B4-BE49-F238E27FC236}">
                <a16:creationId xmlns="" xmlns:a16="http://schemas.microsoft.com/office/drawing/2014/main" id="{7876883B-B256-F3F8-B477-96E41A87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37" y="2131963"/>
            <a:ext cx="1181083" cy="1181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260157B-4479-5DB5-91F5-4A92F72D92B8}"/>
              </a:ext>
            </a:extLst>
          </p:cNvPr>
          <p:cNvSpPr txBox="1"/>
          <p:nvPr/>
        </p:nvSpPr>
        <p:spPr>
          <a:xfrm>
            <a:off x="759297" y="4383357"/>
            <a:ext cx="2081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1. Sensors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E90B862-388D-7F9D-4FB2-9859F3850C23}"/>
              </a:ext>
            </a:extLst>
          </p:cNvPr>
          <p:cNvSpPr txBox="1"/>
          <p:nvPr/>
        </p:nvSpPr>
        <p:spPr>
          <a:xfrm>
            <a:off x="4492574" y="4383356"/>
            <a:ext cx="236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2. Compute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7AAE9CC-12C9-5E88-1FBD-458061311422}"/>
              </a:ext>
            </a:extLst>
          </p:cNvPr>
          <p:cNvSpPr txBox="1"/>
          <p:nvPr/>
        </p:nvSpPr>
        <p:spPr>
          <a:xfrm>
            <a:off x="8357002" y="4383356"/>
            <a:ext cx="179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3. AI/ML</a:t>
            </a:r>
          </a:p>
        </p:txBody>
      </p:sp>
    </p:spTree>
    <p:extLst>
      <p:ext uri="{BB962C8B-B14F-4D97-AF65-F5344CB8AC3E}">
        <p14:creationId xmlns="" xmlns:p14="http://schemas.microsoft.com/office/powerpoint/2010/main" val="3472315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ED4D44-5BA6-C84C-B104-889237299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91" y="1224330"/>
            <a:ext cx="11003852" cy="41623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B60F702-FB1F-1544-9227-53E3082E3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714802-616B-E64D-8D2B-84830AE5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Care@Home</a:t>
            </a:r>
            <a:r>
              <a:rPr lang="en-US" dirty="0"/>
              <a:t> - Deployment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695E1F6-C2C7-5442-BB8C-FB3E6D907420}"/>
              </a:ext>
            </a:extLst>
          </p:cNvPr>
          <p:cNvSpPr txBox="1"/>
          <p:nvPr/>
        </p:nvSpPr>
        <p:spPr>
          <a:xfrm rot="16200000">
            <a:off x="488147" y="2252321"/>
            <a:ext cx="540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Runtime</a:t>
            </a:r>
          </a:p>
        </p:txBody>
      </p:sp>
    </p:spTree>
    <p:extLst>
      <p:ext uri="{BB962C8B-B14F-4D97-AF65-F5344CB8AC3E}">
        <p14:creationId xmlns="" xmlns:p14="http://schemas.microsoft.com/office/powerpoint/2010/main" val="1252934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D877CA-4A1E-6D4F-906E-601B834E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Biovitals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>
                <a:ea typeface="+mj-lt"/>
                <a:cs typeface="+mj-lt"/>
              </a:rPr>
              <a:t>–</a:t>
            </a:r>
            <a:r>
              <a:rPr lang="en-US" dirty="0"/>
              <a:t> a personalized (N=1) health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152349-BA8C-5B4B-A34F-474ECBAF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149-5BE6-BB4E-902B-1079516B44B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A4E171-2C04-D24E-8FD8-F6B14A065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56" y="2544957"/>
            <a:ext cx="519548" cy="1214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BACB83-2D32-4E4D-9CC0-08D37BF53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45" t="20805" r="4779" b="22595"/>
          <a:stretch/>
        </p:blipFill>
        <p:spPr>
          <a:xfrm>
            <a:off x="1502613" y="2193509"/>
            <a:ext cx="704309" cy="702897"/>
          </a:xfrm>
          <a:prstGeom prst="ellipse">
            <a:avLst/>
          </a:prstGeom>
          <a:ln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834AE263-E779-D249-84D5-117600C28C8B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213267" y="2544958"/>
            <a:ext cx="289346" cy="37794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B8EEB35-391F-E049-BC72-CCFD95AA291B}"/>
              </a:ext>
            </a:extLst>
          </p:cNvPr>
          <p:cNvCxnSpPr>
            <a:cxnSpLocks/>
            <a:endCxn id="6" idx="4"/>
          </p:cNvCxnSpPr>
          <p:nvPr/>
        </p:nvCxnSpPr>
        <p:spPr>
          <a:xfrm flipV="1">
            <a:off x="1213267" y="2896406"/>
            <a:ext cx="641501" cy="2649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F1E1F34-58E2-D745-B52E-75D2C9BBC53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613" y="3296926"/>
            <a:ext cx="392400" cy="39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5A6E75A-DE78-9F46-84F0-4F967B9B8110}"/>
              </a:ext>
            </a:extLst>
          </p:cNvPr>
          <p:cNvSpPr txBox="1"/>
          <p:nvPr/>
        </p:nvSpPr>
        <p:spPr>
          <a:xfrm>
            <a:off x="191913" y="3759485"/>
            <a:ext cx="2377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88B4"/>
                </a:solidFill>
                <a:latin typeface="+mj-lt"/>
              </a:rPr>
              <a:t>WEARABLE BIOSENSORS &amp; COMPANION APP</a:t>
            </a:r>
          </a:p>
          <a:p>
            <a:pPr algn="ctr"/>
            <a:r>
              <a:rPr lang="en-US" sz="2000" b="1" dirty="0">
                <a:solidFill>
                  <a:srgbClr val="003651"/>
                </a:solidFill>
                <a:latin typeface="+mj-lt"/>
              </a:rPr>
              <a:t>&gt;5 Million </a:t>
            </a:r>
          </a:p>
          <a:p>
            <a:pPr algn="ctr"/>
            <a:r>
              <a:rPr lang="en-US" sz="2000" b="1" dirty="0">
                <a:solidFill>
                  <a:srgbClr val="003651"/>
                </a:solidFill>
                <a:latin typeface="+mj-lt"/>
              </a:rPr>
              <a:t>Data Points per Day</a:t>
            </a:r>
          </a:p>
          <a:p>
            <a:pPr algn="ctr"/>
            <a:r>
              <a:rPr lang="en-US" sz="2000" b="1" dirty="0">
                <a:solidFill>
                  <a:srgbClr val="003651"/>
                </a:solidFill>
                <a:latin typeface="+mj-lt"/>
              </a:rPr>
              <a:t>(N=1)</a:t>
            </a:r>
            <a:endParaRPr lang="en-US" sz="2000" b="1" dirty="0">
              <a:solidFill>
                <a:srgbClr val="0088B4"/>
              </a:solidFill>
              <a:latin typeface="+mj-lt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2242D65E-17DA-8A49-A4A5-2B5BEC08E5EF}"/>
              </a:ext>
            </a:extLst>
          </p:cNvPr>
          <p:cNvCxnSpPr>
            <a:cxnSpLocks/>
          </p:cNvCxnSpPr>
          <p:nvPr/>
        </p:nvCxnSpPr>
        <p:spPr>
          <a:xfrm>
            <a:off x="2524197" y="3714329"/>
            <a:ext cx="324954" cy="0"/>
          </a:xfrm>
          <a:prstGeom prst="straightConnector1">
            <a:avLst/>
          </a:prstGeom>
          <a:ln w="12700">
            <a:solidFill>
              <a:srgbClr val="00365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7731D763-937A-DD4D-A059-F81DA78D2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8750" y="4425241"/>
            <a:ext cx="6170613" cy="1163639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A6B53163-7A3E-3B4A-B563-8C9551A67687}"/>
              </a:ext>
            </a:extLst>
          </p:cNvPr>
          <p:cNvSpPr/>
          <p:nvPr/>
        </p:nvSpPr>
        <p:spPr>
          <a:xfrm>
            <a:off x="3434641" y="5488282"/>
            <a:ext cx="6479822" cy="25964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+mj-lt"/>
              </a:rPr>
              <a:t>EXTRACTING 100+ DIGITAL BIOMARKERS</a:t>
            </a:r>
          </a:p>
        </p:txBody>
      </p:sp>
      <p:pic>
        <p:nvPicPr>
          <p:cNvPr id="78" name="Picture 77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CD5FE895-F509-374C-AF87-D42BE59EE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904" y="3079682"/>
            <a:ext cx="6204633" cy="885467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F83D18CD-B07B-C140-9DD7-BE6041229A02}"/>
              </a:ext>
            </a:extLst>
          </p:cNvPr>
          <p:cNvSpPr/>
          <p:nvPr/>
        </p:nvSpPr>
        <p:spPr>
          <a:xfrm>
            <a:off x="3468750" y="3913639"/>
            <a:ext cx="6479822" cy="25964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+mj-lt"/>
              </a:rPr>
              <a:t>HYPERDIMENSIONAL CLINICAL FEATURES – PERSONALIZED, DYNAMIC CLINICAL CARE PATHWAY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="" xmlns:a16="http://schemas.microsoft.com/office/drawing/2014/main" id="{B73FAC15-EB91-2045-82CF-8FB4690C9B80}"/>
              </a:ext>
            </a:extLst>
          </p:cNvPr>
          <p:cNvCxnSpPr>
            <a:cxnSpLocks/>
          </p:cNvCxnSpPr>
          <p:nvPr/>
        </p:nvCxnSpPr>
        <p:spPr>
          <a:xfrm flipV="1">
            <a:off x="6531478" y="4280243"/>
            <a:ext cx="0" cy="246599"/>
          </a:xfrm>
          <a:prstGeom prst="straightConnector1">
            <a:avLst/>
          </a:prstGeom>
          <a:ln w="12700">
            <a:solidFill>
              <a:srgbClr val="00365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FE541D1D-A707-0243-BF3F-8F2EFB8FF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139" y="1066994"/>
            <a:ext cx="6545398" cy="1429126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="" xmlns:a16="http://schemas.microsoft.com/office/drawing/2014/main" id="{C2F21933-5C7A-0B4B-9A3B-381382B6B6B0}"/>
              </a:ext>
            </a:extLst>
          </p:cNvPr>
          <p:cNvSpPr/>
          <p:nvPr/>
        </p:nvSpPr>
        <p:spPr>
          <a:xfrm>
            <a:off x="3159541" y="2472835"/>
            <a:ext cx="6479822" cy="25964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+mj-lt"/>
              </a:rPr>
              <a:t>DYNAMICALLY VARYING PERSONALIZED HEALTH SIGNATURE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="" xmlns:a16="http://schemas.microsoft.com/office/drawing/2014/main" id="{16F0DE0F-8397-9243-A70E-1CF1065614FF}"/>
              </a:ext>
            </a:extLst>
          </p:cNvPr>
          <p:cNvCxnSpPr>
            <a:cxnSpLocks/>
          </p:cNvCxnSpPr>
          <p:nvPr/>
        </p:nvCxnSpPr>
        <p:spPr>
          <a:xfrm flipV="1">
            <a:off x="6525832" y="2773174"/>
            <a:ext cx="0" cy="246599"/>
          </a:xfrm>
          <a:prstGeom prst="straightConnector1">
            <a:avLst/>
          </a:prstGeom>
          <a:ln w="12700">
            <a:solidFill>
              <a:srgbClr val="00365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="" xmlns:a16="http://schemas.microsoft.com/office/drawing/2014/main" id="{88E81FCA-2820-0D4F-B5DA-0790F5FED5E7}"/>
              </a:ext>
            </a:extLst>
          </p:cNvPr>
          <p:cNvCxnSpPr>
            <a:cxnSpLocks/>
          </p:cNvCxnSpPr>
          <p:nvPr/>
        </p:nvCxnSpPr>
        <p:spPr>
          <a:xfrm>
            <a:off x="9890194" y="1764909"/>
            <a:ext cx="800381" cy="0"/>
          </a:xfrm>
          <a:prstGeom prst="straightConnector1">
            <a:avLst/>
          </a:prstGeom>
          <a:ln w="12700">
            <a:solidFill>
              <a:srgbClr val="00365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="" xmlns:a16="http://schemas.microsoft.com/office/drawing/2014/main" id="{C965B2E7-1413-9B44-8D3B-9161C7D5FD4A}"/>
              </a:ext>
            </a:extLst>
          </p:cNvPr>
          <p:cNvCxnSpPr>
            <a:cxnSpLocks/>
          </p:cNvCxnSpPr>
          <p:nvPr/>
        </p:nvCxnSpPr>
        <p:spPr>
          <a:xfrm>
            <a:off x="10690575" y="1764909"/>
            <a:ext cx="0" cy="368688"/>
          </a:xfrm>
          <a:prstGeom prst="straightConnector1">
            <a:avLst/>
          </a:prstGeom>
          <a:ln w="12700">
            <a:solidFill>
              <a:srgbClr val="00365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116">
            <a:extLst>
              <a:ext uri="{FF2B5EF4-FFF2-40B4-BE49-F238E27FC236}">
                <a16:creationId xmlns="" xmlns:a16="http://schemas.microsoft.com/office/drawing/2014/main" id="{4BCC0E2B-83D3-7D4B-86C1-BEBC8BCBD6E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68393" y="2298671"/>
            <a:ext cx="241300" cy="30480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="" xmlns:a16="http://schemas.microsoft.com/office/drawing/2014/main" id="{DAE4376B-C12E-F242-95B6-DCC49893159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6333" y="2658316"/>
            <a:ext cx="285937" cy="281605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="" xmlns:a16="http://schemas.microsoft.com/office/drawing/2014/main" id="{84ECB7DA-B4C1-B244-81BC-1B7C14012547}"/>
              </a:ext>
            </a:extLst>
          </p:cNvPr>
          <p:cNvSpPr/>
          <p:nvPr/>
        </p:nvSpPr>
        <p:spPr>
          <a:xfrm>
            <a:off x="10287115" y="2290155"/>
            <a:ext cx="1264670" cy="30121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651"/>
                </a:solidFill>
                <a:latin typeface="+mj-lt"/>
              </a:rPr>
              <a:t>THERAPEUTIC 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="" xmlns:a16="http://schemas.microsoft.com/office/drawing/2014/main" id="{66C5B836-4EAA-8C4C-A2C6-0613DAD2D121}"/>
              </a:ext>
            </a:extLst>
          </p:cNvPr>
          <p:cNvSpPr/>
          <p:nvPr/>
        </p:nvSpPr>
        <p:spPr>
          <a:xfrm>
            <a:off x="10182573" y="2657043"/>
            <a:ext cx="1383181" cy="30121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651"/>
                </a:solidFill>
                <a:latin typeface="+mj-lt"/>
              </a:rPr>
              <a:t>BEHAVIOUR</a:t>
            </a:r>
          </a:p>
        </p:txBody>
      </p:sp>
      <p:sp>
        <p:nvSpPr>
          <p:cNvPr id="121" name="Rounded Rectangle 120">
            <a:extLst>
              <a:ext uri="{FF2B5EF4-FFF2-40B4-BE49-F238E27FC236}">
                <a16:creationId xmlns="" xmlns:a16="http://schemas.microsoft.com/office/drawing/2014/main" id="{38B79B23-B340-7541-9E6E-DA684B6C40CD}"/>
              </a:ext>
            </a:extLst>
          </p:cNvPr>
          <p:cNvSpPr/>
          <p:nvPr/>
        </p:nvSpPr>
        <p:spPr>
          <a:xfrm>
            <a:off x="9811171" y="2190041"/>
            <a:ext cx="1754583" cy="855133"/>
          </a:xfrm>
          <a:prstGeom prst="roundRect">
            <a:avLst>
              <a:gd name="adj" fmla="val 27228"/>
            </a:avLst>
          </a:prstGeom>
          <a:noFill/>
          <a:ln w="3175">
            <a:solidFill>
              <a:srgbClr val="003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="" xmlns:a16="http://schemas.microsoft.com/office/drawing/2014/main" id="{FBB0B5B6-C899-9A4F-8251-4FC2D310C8BD}"/>
              </a:ext>
            </a:extLst>
          </p:cNvPr>
          <p:cNvSpPr/>
          <p:nvPr/>
        </p:nvSpPr>
        <p:spPr>
          <a:xfrm>
            <a:off x="9688236" y="3070473"/>
            <a:ext cx="2052882" cy="25964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+mj-lt"/>
              </a:rPr>
              <a:t>Software-based Intervention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="" xmlns:a16="http://schemas.microsoft.com/office/drawing/2014/main" id="{EFA2AEBB-99B5-7945-89A9-3562B4B37A52}"/>
              </a:ext>
            </a:extLst>
          </p:cNvPr>
          <p:cNvCxnSpPr>
            <a:cxnSpLocks/>
          </p:cNvCxnSpPr>
          <p:nvPr/>
        </p:nvCxnSpPr>
        <p:spPr>
          <a:xfrm>
            <a:off x="10688462" y="3363984"/>
            <a:ext cx="0" cy="248457"/>
          </a:xfrm>
          <a:prstGeom prst="straightConnector1">
            <a:avLst/>
          </a:prstGeom>
          <a:ln w="12700">
            <a:solidFill>
              <a:srgbClr val="00365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="" xmlns:a16="http://schemas.microsoft.com/office/drawing/2014/main" id="{AC3223BD-0A36-B146-9B60-077A85FF6839}"/>
              </a:ext>
            </a:extLst>
          </p:cNvPr>
          <p:cNvCxnSpPr>
            <a:cxnSpLocks/>
          </p:cNvCxnSpPr>
          <p:nvPr/>
        </p:nvCxnSpPr>
        <p:spPr>
          <a:xfrm flipH="1">
            <a:off x="9901483" y="3601152"/>
            <a:ext cx="784833" cy="0"/>
          </a:xfrm>
          <a:prstGeom prst="straightConnector1">
            <a:avLst/>
          </a:prstGeom>
          <a:ln w="12700">
            <a:solidFill>
              <a:srgbClr val="00365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="" xmlns:a16="http://schemas.microsoft.com/office/drawing/2014/main" id="{AA5D330C-EF93-F144-88E9-DAAE41E21CC6}"/>
              </a:ext>
            </a:extLst>
          </p:cNvPr>
          <p:cNvSpPr/>
          <p:nvPr/>
        </p:nvSpPr>
        <p:spPr>
          <a:xfrm>
            <a:off x="3082138" y="1064157"/>
            <a:ext cx="8658980" cy="3109126"/>
          </a:xfrm>
          <a:prstGeom prst="rect">
            <a:avLst/>
          </a:prstGeom>
          <a:noFill/>
          <a:ln w="9525">
            <a:solidFill>
              <a:srgbClr val="00365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="" xmlns:a16="http://schemas.microsoft.com/office/drawing/2014/main" id="{884BAF6A-8AC4-B142-AF11-A4E18D12BDEF}"/>
              </a:ext>
            </a:extLst>
          </p:cNvPr>
          <p:cNvSpPr/>
          <p:nvPr/>
        </p:nvSpPr>
        <p:spPr>
          <a:xfrm>
            <a:off x="3082138" y="5710300"/>
            <a:ext cx="8748617" cy="3655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3651"/>
                </a:solidFill>
                <a:latin typeface="+mj-lt"/>
              </a:rPr>
              <a:t>Biovitals® Data Lake: &gt;6 Million Patients Annotated Clinical Data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="" xmlns:a16="http://schemas.microsoft.com/office/drawing/2014/main" id="{BAD2767C-32DE-DE47-8E7D-B3A0008BF944}"/>
              </a:ext>
            </a:extLst>
          </p:cNvPr>
          <p:cNvSpPr/>
          <p:nvPr/>
        </p:nvSpPr>
        <p:spPr>
          <a:xfrm>
            <a:off x="3078073" y="4182678"/>
            <a:ext cx="20024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900" i="1" dirty="0">
                <a:solidFill>
                  <a:srgbClr val="C00000"/>
                </a:solidFill>
                <a:latin typeface="+mj-lt"/>
              </a:rPr>
              <a:t>FDA, QMS, SDLC and HIPAA compliance</a:t>
            </a:r>
            <a:endParaRPr lang="en-US" sz="900" i="1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="" xmlns:a16="http://schemas.microsoft.com/office/drawing/2014/main" id="{A994D8AE-CCC3-DE4D-963E-F171694C56EB}"/>
              </a:ext>
            </a:extLst>
          </p:cNvPr>
          <p:cNvCxnSpPr>
            <a:cxnSpLocks/>
          </p:cNvCxnSpPr>
          <p:nvPr/>
        </p:nvCxnSpPr>
        <p:spPr>
          <a:xfrm>
            <a:off x="10874163" y="4173283"/>
            <a:ext cx="0" cy="1537017"/>
          </a:xfrm>
          <a:prstGeom prst="straightConnector1">
            <a:avLst/>
          </a:prstGeom>
          <a:ln w="12700">
            <a:solidFill>
              <a:srgbClr val="003651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="" xmlns:a16="http://schemas.microsoft.com/office/drawing/2014/main" id="{E694CFDF-980C-8641-A071-7EDD06478604}"/>
              </a:ext>
            </a:extLst>
          </p:cNvPr>
          <p:cNvSpPr/>
          <p:nvPr/>
        </p:nvSpPr>
        <p:spPr>
          <a:xfrm>
            <a:off x="3078072" y="6048221"/>
            <a:ext cx="8748617" cy="18360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+mj-lt"/>
              </a:rPr>
              <a:t>CARDIOLOGY | ONCOLOGY | RESPIRATORY | PAIN</a:t>
            </a:r>
          </a:p>
        </p:txBody>
      </p:sp>
    </p:spTree>
    <p:extLst>
      <p:ext uri="{BB962C8B-B14F-4D97-AF65-F5344CB8AC3E}">
        <p14:creationId xmlns="" xmlns:p14="http://schemas.microsoft.com/office/powerpoint/2010/main" val="2055510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173E18-FBFB-8246-8FEB-618CB08A4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4" y="261116"/>
            <a:ext cx="11361682" cy="570296"/>
          </a:xfrm>
        </p:spPr>
        <p:txBody>
          <a:bodyPr/>
          <a:lstStyle/>
          <a:p>
            <a:r>
              <a:rPr lang="en-US" dirty="0"/>
              <a:t>Cytokine Release Syndrome (CRS)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D07DBA-A35D-D944-91DC-145F1D48D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14" y="1050050"/>
            <a:ext cx="6110686" cy="5330701"/>
          </a:xfrm>
        </p:spPr>
        <p:txBody>
          <a:bodyPr>
            <a:noAutofit/>
          </a:bodyPr>
          <a:lstStyle/>
          <a:p>
            <a:r>
              <a:rPr lang="en-US" sz="1800" dirty="0"/>
              <a:t>Chimeric Antigen Receptor (CAR) T-cell therapy revolutionizes management of cancer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1800" dirty="0"/>
              <a:t>Generalized activation of immune system leads to a profound systemic inflammatory response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1800" dirty="0"/>
              <a:t>CRS is a major severe adverse event of immunotherapies</a:t>
            </a:r>
          </a:p>
          <a:p>
            <a:pPr lvl="1"/>
            <a:r>
              <a:rPr lang="en-US" sz="1600" dirty="0"/>
              <a:t>Rapid onset of elevated levels of cytokines manifest clinical symptoms/side effects impacting most organs</a:t>
            </a:r>
          </a:p>
          <a:p>
            <a:pPr lvl="1"/>
            <a:r>
              <a:rPr lang="en-US" sz="1600" dirty="0"/>
              <a:t>Could lead to multi-organ failure in days to weeks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1800" dirty="0"/>
              <a:t>Timely immunosuppression can minimize the CRS events and maximize the benefit of immunotherapies </a:t>
            </a:r>
          </a:p>
          <a:p>
            <a:pPr lvl="1"/>
            <a:r>
              <a:rPr lang="en-US" sz="1600" dirty="0"/>
              <a:t>Tocilizumab (anti-IL-6R-Ab) w/wo corticosteroids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1800" dirty="0"/>
              <a:t>Biovitals Platform can effectively monitor patients’ vitals signs, predict CRS risks &amp; events in advance using AI algorithms, and improve the clinical outcomes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722530-20CB-0F4C-B5CA-B70AB16F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B4149-5BE6-BB4E-902B-1079516B4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963E7A-ADBB-364E-9052-C2275F6B4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1" t="5865" r="49220" b="14060"/>
          <a:stretch/>
        </p:blipFill>
        <p:spPr>
          <a:xfrm>
            <a:off x="6553197" y="638120"/>
            <a:ext cx="2113542" cy="33009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D293E0D-F05D-9A4F-9CF9-5690D5E7924A}"/>
              </a:ext>
            </a:extLst>
          </p:cNvPr>
          <p:cNvSpPr/>
          <p:nvPr/>
        </p:nvSpPr>
        <p:spPr>
          <a:xfrm>
            <a:off x="7946739" y="3881283"/>
            <a:ext cx="38734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Shimabukuro-Vornhagen et al, J Immunotherapy of Cancer 2018; 6:56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8E8F5F-B417-9141-AF37-B800C6BD82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5" t="20267" r="5360" b="13608"/>
          <a:stretch/>
        </p:blipFill>
        <p:spPr>
          <a:xfrm>
            <a:off x="6669493" y="4099975"/>
            <a:ext cx="5295893" cy="2280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6605E79-204D-3141-8699-54FB19AA6C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17" r="12236" b="8937"/>
          <a:stretch/>
        </p:blipFill>
        <p:spPr>
          <a:xfrm>
            <a:off x="8727216" y="612720"/>
            <a:ext cx="3136818" cy="33009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1DFECAD-1BEC-6843-AEE6-F23B3E92CB58}"/>
              </a:ext>
            </a:extLst>
          </p:cNvPr>
          <p:cNvSpPr/>
          <p:nvPr/>
        </p:nvSpPr>
        <p:spPr>
          <a:xfrm>
            <a:off x="10617915" y="6320801"/>
            <a:ext cx="13474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Perez et al, ASH 2015.</a:t>
            </a:r>
          </a:p>
        </p:txBody>
      </p:sp>
    </p:spTree>
    <p:extLst>
      <p:ext uri="{BB962C8B-B14F-4D97-AF65-F5344CB8AC3E}">
        <p14:creationId xmlns="" xmlns:p14="http://schemas.microsoft.com/office/powerpoint/2010/main" val="4118235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F8E8815-6C72-4361-A8C8-9ECC482E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414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7F97-3893-E54D-A798-7BC81B47C5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897C16A8-C63E-F748-AA56-1D1FA98278DF}"/>
              </a:ext>
            </a:extLst>
          </p:cNvPr>
          <p:cNvSpPr txBox="1">
            <a:spLocks/>
          </p:cNvSpPr>
          <p:nvPr/>
        </p:nvSpPr>
        <p:spPr>
          <a:xfrm>
            <a:off x="420414" y="245359"/>
            <a:ext cx="11361682" cy="1006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5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651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Remote Monitoring for COVID Patient: The Sentinel Study</a:t>
            </a:r>
            <a:b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651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</a:b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651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Biovitals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651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651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Index / Device SpO2 (Continuous) vs. SpO2 (Episodic) vs. Clinical Events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65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="" xmlns:a16="http://schemas.microsoft.com/office/drawing/2014/main" id="{C0C9B195-84C9-4847-AA49-B14354200A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480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9B2AF9C-0151-8243-9EEC-2FE7C75F6360}"/>
              </a:ext>
            </a:extLst>
          </p:cNvPr>
          <p:cNvSpPr txBox="1"/>
          <p:nvPr/>
        </p:nvSpPr>
        <p:spPr>
          <a:xfrm>
            <a:off x="393700" y="1335369"/>
            <a:ext cx="1169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population:  </a:t>
            </a:r>
            <a:r>
              <a:rPr kumimoji="0" lang="en-SG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Thirty-four patient with mild COVID-19 from Queen Mary Hospital were recruited [1]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study: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 SpO2 warning triggered twice by the device, several hours earlier than episodic measurement events (O2 support event).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 physiological data and machine learning model (Biovitals Index) predict the patient health status, relevant to clinical events (low SpO2) and endpoints (discharge or not).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DFCF825-EDB1-4B4C-97F1-1501A4C35D1A}"/>
              </a:ext>
            </a:extLst>
          </p:cNvPr>
          <p:cNvSpPr txBox="1"/>
          <p:nvPr/>
        </p:nvSpPr>
        <p:spPr>
          <a:xfrm>
            <a:off x="7281333" y="6066025"/>
            <a:ext cx="491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[1] *UN, Ka-Chun, et al. Observational study on wearable biosensors and machine learning-based remote monitoring of COVID-19 patients. Scientific reports, 2021, 11.1: 1-9.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8D7B694-374B-BD4E-8CF2-E0018C5A0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939" y="2675200"/>
            <a:ext cx="9600122" cy="37079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6478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112257</TotalTime>
  <Words>570</Words>
  <Application>Microsoft Macintosh PowerPoint</Application>
  <PresentationFormat>Custom</PresentationFormat>
  <Paragraphs>102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1_Office Theme</vt:lpstr>
      <vt:lpstr>2_Office Theme</vt:lpstr>
      <vt:lpstr>Slide 1</vt:lpstr>
      <vt:lpstr>Slide 2</vt:lpstr>
      <vt:lpstr>Milan Shah, Chief Technology Officer</vt:lpstr>
      <vt:lpstr>Agenda</vt:lpstr>
      <vt:lpstr>Care@Home – The perfect storm and the disruption</vt:lpstr>
      <vt:lpstr>Care@Home - Deployment</vt:lpstr>
      <vt:lpstr>Biovitals® – a personalized (N=1) health platform</vt:lpstr>
      <vt:lpstr>Cytokine Release Syndrome (CRS)</vt:lpstr>
      <vt:lpstr>Slide 9</vt:lpstr>
      <vt:lpstr>Who’s creating the EHR?</vt:lpstr>
      <vt:lpstr>Care@Home and the EHR Wallet</vt:lpstr>
      <vt:lpstr>Three take-aways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Kuldeep Singh Rajput</dc:creator>
  <cp:lastModifiedBy>Tory</cp:lastModifiedBy>
  <cp:revision>348</cp:revision>
  <dcterms:created xsi:type="dcterms:W3CDTF">2020-03-10T00:29:48Z</dcterms:created>
  <dcterms:modified xsi:type="dcterms:W3CDTF">2022-09-13T16:03:25Z</dcterms:modified>
</cp:coreProperties>
</file>